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Mon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6d74634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46d7463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6d7463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6d7463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if we have two original features that are highly correlated represented by this cloud of points, PCA will rotate the data so the direction of highest variance - called the first principal component, which is along the long direction of the cloud, becomes the first dimension. </a:t>
            </a:r>
            <a:endParaRPr/>
          </a:p>
          <a:p>
            <a:pPr indent="-298450" lvl="0" marL="457200" rtl="0" algn="l">
              <a:spcBef>
                <a:spcPts val="0"/>
              </a:spcBef>
              <a:spcAft>
                <a:spcPts val="0"/>
              </a:spcAft>
              <a:buSzPts val="1100"/>
              <a:buChar char="●"/>
            </a:pPr>
            <a:r>
              <a:rPr lang="en"/>
              <a:t>It will then find the direction at right angles that maximally captures the remaining variance. </a:t>
            </a:r>
            <a:endParaRPr/>
          </a:p>
          <a:p>
            <a:pPr indent="-298450" lvl="1" marL="914400" rtl="0" algn="l">
              <a:spcBef>
                <a:spcPts val="0"/>
              </a:spcBef>
              <a:spcAft>
                <a:spcPts val="0"/>
              </a:spcAft>
              <a:buSzPts val="1100"/>
              <a:buChar char="○"/>
            </a:pPr>
            <a:r>
              <a:rPr lang="en"/>
              <a:t>This is the second principle component. </a:t>
            </a:r>
            <a:endParaRPr/>
          </a:p>
          <a:p>
            <a:pPr indent="-298450" lvl="0" marL="457200" rtl="0" algn="l">
              <a:spcBef>
                <a:spcPts val="0"/>
              </a:spcBef>
              <a:spcAft>
                <a:spcPts val="0"/>
              </a:spcAft>
              <a:buSzPts val="1100"/>
              <a:buChar char="●"/>
            </a:pPr>
            <a:r>
              <a:rPr lang="en"/>
              <a:t>In two dimensions, there's only one possible such direction at right angles of the first principal component, but for higher dimensions, there would be infinitely many. </a:t>
            </a:r>
            <a:endParaRPr/>
          </a:p>
          <a:p>
            <a:pPr indent="-298450" lvl="0" marL="457200" rtl="0" algn="l">
              <a:spcBef>
                <a:spcPts val="0"/>
              </a:spcBef>
              <a:spcAft>
                <a:spcPts val="0"/>
              </a:spcAft>
              <a:buSzPts val="1100"/>
              <a:buChar char="●"/>
            </a:pPr>
            <a:r>
              <a:rPr lang="en"/>
              <a:t>With more than two dimensions, the process of finding successive principal components at right angles to the previous ones would continue until the desired number of principal components is reached. </a:t>
            </a:r>
            <a:endParaRPr/>
          </a:p>
          <a:p>
            <a:pPr indent="-298450" lvl="0" marL="457200" rtl="0" algn="l">
              <a:spcBef>
                <a:spcPts val="0"/>
              </a:spcBef>
              <a:spcAft>
                <a:spcPts val="0"/>
              </a:spcAft>
              <a:buSzPts val="1100"/>
              <a:buChar char="●"/>
            </a:pPr>
            <a:r>
              <a:rPr lang="en"/>
              <a:t>One result of applying PCA is that we now know the best one-dimensional approximation to the original two-dimensional data. In other words, we can take any data point that used two features before - x and y - and approximate it using just one feature, namely its location when projected onto the first principal component.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46d74634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46d74634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6d74634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46d74634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plot the feature magnitudes in the scatterplot like in R into two separate axes, also known as a biplot. This shows the relationship of each feature’s magnitude clearer in a 2D space.</a:t>
            </a:r>
            <a:endParaRPr/>
          </a:p>
          <a:p>
            <a:pPr indent="0" lvl="0" marL="0" rtl="0" algn="l">
              <a:spcBef>
                <a:spcPts val="0"/>
              </a:spcBef>
              <a:spcAft>
                <a:spcPts val="0"/>
              </a:spcAft>
              <a:buNone/>
            </a:pPr>
            <a:r>
              <a:rPr lang="en"/>
              <a:t>Which components covary?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46d7463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46d7463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46d74634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46d7463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46d74634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6d74634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46d74634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46d74634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6d74634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6d74634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46d74634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6d74634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Dendrogram also helps us pick how many clusters we want to use. If there are distances that are really far apart vs highly similar clusters (look at A and B versus all the rest), this indicates it may be a good cutoff for cluster number.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46d74634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46d74634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Core point: at least the specified number of points fall in the specified radius epsilon</a:t>
            </a:r>
            <a:endParaRPr/>
          </a:p>
          <a:p>
            <a:pPr indent="0" lvl="0" marL="0" rtl="0" algn="l">
              <a:lnSpc>
                <a:spcPct val="100000"/>
              </a:lnSpc>
              <a:spcBef>
                <a:spcPts val="0"/>
              </a:spcBef>
              <a:spcAft>
                <a:spcPts val="0"/>
              </a:spcAft>
              <a:buSzPts val="1100"/>
              <a:buNone/>
            </a:pPr>
            <a:r>
              <a:rPr lang="en"/>
              <a:t>Border point: fewer than minpts neightbors within epsilon but falls within epsilon of a core point</a:t>
            </a:r>
            <a:endParaRPr/>
          </a:p>
          <a:p>
            <a:pPr indent="0" lvl="0" marL="0" rtl="0" algn="l">
              <a:lnSpc>
                <a:spcPct val="100000"/>
              </a:lnSpc>
              <a:spcBef>
                <a:spcPts val="0"/>
              </a:spcBef>
              <a:spcAft>
                <a:spcPts val="0"/>
              </a:spcAft>
              <a:buSzPts val="1100"/>
              <a:buNone/>
            </a:pPr>
            <a:r>
              <a:rPr lang="en"/>
              <a:t>Outlier: neither border nor core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6d74634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6d74634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46d7463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46d7463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Fitting using Inertia makes the assumption that clusters are convex and isotropic, which is not always the case. It responds poorly to elongated clusters, or manifolds with irregular shapes.</a:t>
            </a:r>
            <a:endParaRPr/>
          </a:p>
          <a:p>
            <a:pPr indent="-298450" lvl="0" marL="457200" rtl="0" algn="l">
              <a:lnSpc>
                <a:spcPct val="100000"/>
              </a:lnSpc>
              <a:spcBef>
                <a:spcPts val="0"/>
              </a:spcBef>
              <a:spcAft>
                <a:spcPts val="0"/>
              </a:spcAft>
              <a:buSzPts val="1100"/>
              <a:buChar char="●"/>
            </a:pPr>
            <a:r>
              <a:rPr lang="en"/>
              <a:t>Inertia is not a normalized metric: we just know that lower values are better and zero is optimal. In very high-dimensional spaces, Euclidean distances tend to become inflated (this is one instance of the so-called “curse of dimensionality”). Running a dimensionality reduction algorithm such as PCA prior to k-means clustering can alleviate this problem and speed up the computations.</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46d7463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46d7463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46d7463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46d7463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46d7463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46d7463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KDE are especially popular for producing geographic heatmaps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46d74634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46d74634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distill.pub/2016/misread-tsne/#citation"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naftaliharris.com/blog/visualizing-k-means-clustering/" TargetMode="Externa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naftaliharris.com/blog/visualizing-dbscan-clustering/" TargetMode="Externa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3000"/>
              <a:t>Python Machine Learning In Biology:</a:t>
            </a:r>
            <a:endParaRPr sz="3000"/>
          </a:p>
          <a:p>
            <a:pPr indent="0" lvl="0" marL="0" rtl="0" algn="ctr">
              <a:lnSpc>
                <a:spcPct val="100000"/>
              </a:lnSpc>
              <a:spcBef>
                <a:spcPts val="0"/>
              </a:spcBef>
              <a:spcAft>
                <a:spcPts val="0"/>
              </a:spcAft>
              <a:buClr>
                <a:srgbClr val="000000"/>
              </a:buClr>
              <a:buSzPts val="1100"/>
              <a:buFont typeface="Arial"/>
              <a:buNone/>
            </a:pPr>
            <a:r>
              <a:rPr lang="en"/>
              <a:t>Unsupervised Learning</a:t>
            </a:r>
            <a:r>
              <a:rPr lang="en"/>
              <a:t> Tour</a:t>
            </a:r>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Dimensionality Reduction</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2"/>
          <p:cNvPicPr preferRelativeResize="0"/>
          <p:nvPr/>
        </p:nvPicPr>
        <p:blipFill>
          <a:blip r:embed="rId3">
            <a:alphaModFix/>
          </a:blip>
          <a:stretch>
            <a:fillRect/>
          </a:stretch>
        </p:blipFill>
        <p:spPr>
          <a:xfrm>
            <a:off x="1500098" y="1208502"/>
            <a:ext cx="5597555"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Components Analysis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pic>
        <p:nvPicPr>
          <p:cNvPr id="125" name="Google Shape;125;p23"/>
          <p:cNvPicPr preferRelativeResize="0"/>
          <p:nvPr/>
        </p:nvPicPr>
        <p:blipFill>
          <a:blip r:embed="rId3">
            <a:alphaModFix/>
          </a:blip>
          <a:stretch>
            <a:fillRect/>
          </a:stretch>
        </p:blipFill>
        <p:spPr>
          <a:xfrm>
            <a:off x="413050" y="1275350"/>
            <a:ext cx="8408551" cy="363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Components Analysis</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Take the cloud of original data and find the rotation of it so the dimensionals are statistically uncorrelated</a:t>
            </a:r>
            <a:endParaRPr/>
          </a:p>
          <a:p>
            <a:pPr indent="-342900" lvl="0" marL="457200" rtl="0" algn="l">
              <a:spcBef>
                <a:spcPts val="0"/>
              </a:spcBef>
              <a:spcAft>
                <a:spcPts val="0"/>
              </a:spcAft>
              <a:buSzPts val="1800"/>
              <a:buChar char="●"/>
            </a:pPr>
            <a:r>
              <a:rPr lang="en"/>
              <a:t>Drops all but the most relevant information to capture most of the variation in the original dataset</a:t>
            </a:r>
            <a:endParaRPr/>
          </a:p>
          <a:p>
            <a:pPr indent="-342900" lvl="0" marL="457200" rtl="0" algn="l">
              <a:spcBef>
                <a:spcPts val="0"/>
              </a:spcBef>
              <a:spcAft>
                <a:spcPts val="0"/>
              </a:spcAft>
              <a:buSzPts val="1800"/>
              <a:buChar char="●"/>
            </a:pPr>
            <a:r>
              <a:rPr lang="en"/>
              <a:t>With &gt; 2-D, rinse and repeat until you have the number of desired principal components</a:t>
            </a:r>
            <a:endParaRPr/>
          </a:p>
          <a:p>
            <a:pPr indent="-342900" lvl="0" marL="457200" rtl="0" algn="l">
              <a:spcBef>
                <a:spcPts val="0"/>
              </a:spcBef>
              <a:spcAft>
                <a:spcPts val="0"/>
              </a:spcAft>
              <a:buSzPts val="1800"/>
              <a:buChar char="●"/>
            </a:pPr>
            <a:r>
              <a:rPr lang="en"/>
              <a:t>PCA finds the best possible characteristics, that summarises the classes of a feature. </a:t>
            </a:r>
            <a:endParaRPr/>
          </a:p>
          <a:p>
            <a:pPr indent="-342900" lvl="0" marL="457200" rtl="0" algn="l">
              <a:spcBef>
                <a:spcPts val="0"/>
              </a:spcBef>
              <a:spcAft>
                <a:spcPts val="0"/>
              </a:spcAft>
              <a:buSzPts val="1800"/>
              <a:buChar char="●"/>
            </a:pPr>
            <a:r>
              <a:rPr lang="en"/>
              <a:t>The most challenging part of PCA </a:t>
            </a:r>
            <a:endParaRPr/>
          </a:p>
          <a:p>
            <a:pPr indent="0" lvl="0" marL="457200" rtl="0" algn="l">
              <a:spcBef>
                <a:spcPts val="0"/>
              </a:spcBef>
              <a:spcAft>
                <a:spcPts val="0"/>
              </a:spcAft>
              <a:buNone/>
            </a:pPr>
            <a:r>
              <a:rPr lang="en"/>
              <a:t>is interpreting the components.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4902875" y="3559450"/>
            <a:ext cx="3557775" cy="153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Components Analysis</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a:blip r:embed="rId3">
            <a:alphaModFix/>
          </a:blip>
          <a:stretch>
            <a:fillRect/>
          </a:stretch>
        </p:blipFill>
        <p:spPr>
          <a:xfrm>
            <a:off x="76200" y="1180342"/>
            <a:ext cx="9143999" cy="40020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Manifold Learning Algorithms</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a good initial tool, but it may not be able to find more subtle groupings that produce better visualizations for more complex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Manifold Learning Algorithms are a family of unsupervised learning algorithms that are good at finding low-dimensional structure in high-dimensional data and are useful for visualizations </a:t>
            </a:r>
            <a:endParaRPr/>
          </a:p>
        </p:txBody>
      </p:sp>
      <p:pic>
        <p:nvPicPr>
          <p:cNvPr id="146" name="Google Shape;146;p26"/>
          <p:cNvPicPr preferRelativeResize="0"/>
          <p:nvPr/>
        </p:nvPicPr>
        <p:blipFill>
          <a:blip r:embed="rId3">
            <a:alphaModFix/>
          </a:blip>
          <a:stretch>
            <a:fillRect/>
          </a:stretch>
        </p:blipFill>
        <p:spPr>
          <a:xfrm>
            <a:off x="3019219" y="2877869"/>
            <a:ext cx="2486300" cy="2111000"/>
          </a:xfrm>
          <a:prstGeom prst="rect">
            <a:avLst/>
          </a:prstGeom>
          <a:noFill/>
          <a:ln>
            <a:noFill/>
          </a:ln>
        </p:spPr>
      </p:pic>
      <p:pic>
        <p:nvPicPr>
          <p:cNvPr id="147" name="Google Shape;147;p26"/>
          <p:cNvPicPr preferRelativeResize="0"/>
          <p:nvPr/>
        </p:nvPicPr>
        <p:blipFill>
          <a:blip r:embed="rId4">
            <a:alphaModFix/>
          </a:blip>
          <a:stretch>
            <a:fillRect/>
          </a:stretch>
        </p:blipFill>
        <p:spPr>
          <a:xfrm>
            <a:off x="6219271" y="2820296"/>
            <a:ext cx="2540100" cy="23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4475" y="228600"/>
            <a:ext cx="9144000" cy="48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Multidimensional Scaling (MDS)</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Visualize high-dimensional data and project it onto a lower-dimension</a:t>
            </a:r>
            <a:endParaRPr/>
          </a:p>
          <a:p>
            <a:pPr indent="-342900" lvl="0" marL="457200" rtl="0" algn="l">
              <a:spcBef>
                <a:spcPts val="0"/>
              </a:spcBef>
              <a:spcAft>
                <a:spcPts val="0"/>
              </a:spcAft>
              <a:buSzPts val="1800"/>
              <a:buChar char="●"/>
            </a:pPr>
            <a:r>
              <a:rPr lang="en"/>
              <a:t>Preserves distance information</a:t>
            </a:r>
            <a:endParaRPr/>
          </a:p>
        </p:txBody>
      </p:sp>
      <p:pic>
        <p:nvPicPr>
          <p:cNvPr id="161" name="Google Shape;161;p28"/>
          <p:cNvPicPr preferRelativeResize="0"/>
          <p:nvPr/>
        </p:nvPicPr>
        <p:blipFill>
          <a:blip r:embed="rId3">
            <a:alphaModFix/>
          </a:blip>
          <a:stretch>
            <a:fillRect/>
          </a:stretch>
        </p:blipFill>
        <p:spPr>
          <a:xfrm>
            <a:off x="628888" y="2055138"/>
            <a:ext cx="7134225" cy="2657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t-Distributed Stochastic Neighbor Embedding (t-SNE)</a:t>
            </a:r>
            <a:endParaRPr/>
          </a:p>
        </p:txBody>
      </p:sp>
      <p:sp>
        <p:nvSpPr>
          <p:cNvPr id="167" name="Google Shape;167;p29"/>
          <p:cNvSpPr txBox="1"/>
          <p:nvPr>
            <p:ph idx="1" type="body"/>
          </p:nvPr>
        </p:nvSpPr>
        <p:spPr>
          <a:xfrm>
            <a:off x="311700" y="14572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Powerful manifold learning method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Finds the 2-D </a:t>
            </a:r>
            <a:r>
              <a:rPr lang="en"/>
              <a:t>representation</a:t>
            </a:r>
            <a:r>
              <a:rPr lang="en"/>
              <a:t> by </a:t>
            </a:r>
            <a:r>
              <a:rPr lang="en"/>
              <a:t>projecting and preserves neighbor distance information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Works better on data with more well-defined local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https://distill.pub/2016/misread-tsne/#citation</a:t>
            </a:r>
            <a:endParaRPr/>
          </a:p>
        </p:txBody>
      </p:sp>
      <p:pic>
        <p:nvPicPr>
          <p:cNvPr id="168" name="Google Shape;168;p29"/>
          <p:cNvPicPr preferRelativeResize="0"/>
          <p:nvPr/>
        </p:nvPicPr>
        <p:blipFill>
          <a:blip r:embed="rId4">
            <a:alphaModFix/>
          </a:blip>
          <a:stretch>
            <a:fillRect/>
          </a:stretch>
        </p:blipFill>
        <p:spPr>
          <a:xfrm>
            <a:off x="4812628" y="1337562"/>
            <a:ext cx="3934149" cy="277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174" name="Google Shape;174;p30"/>
          <p:cNvSpPr txBox="1"/>
          <p:nvPr>
            <p:ph idx="1" type="body"/>
          </p:nvPr>
        </p:nvSpPr>
        <p:spPr>
          <a:xfrm>
            <a:off x="311700" y="1152475"/>
            <a:ext cx="366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points in the same cluster are ‘close’ or ‘similar’ in some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clusters should be ‘far apart’ or ‘different</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(important to scale data)</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5" name="Google Shape;175;p30"/>
          <p:cNvPicPr preferRelativeResize="0"/>
          <p:nvPr/>
        </p:nvPicPr>
        <p:blipFill>
          <a:blip r:embed="rId3">
            <a:alphaModFix/>
          </a:blip>
          <a:stretch>
            <a:fillRect/>
          </a:stretch>
        </p:blipFill>
        <p:spPr>
          <a:xfrm>
            <a:off x="4272775" y="865950"/>
            <a:ext cx="5021626" cy="376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a:t>
            </a:r>
            <a:endParaRPr/>
          </a:p>
        </p:txBody>
      </p:sp>
      <p:sp>
        <p:nvSpPr>
          <p:cNvPr id="181" name="Google Shape;181;p31"/>
          <p:cNvSpPr txBox="1"/>
          <p:nvPr>
            <p:ph idx="1" type="body"/>
          </p:nvPr>
        </p:nvSpPr>
        <p:spPr>
          <a:xfrm>
            <a:off x="311700" y="1152475"/>
            <a:ext cx="4157400" cy="3416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a:p>
          <a:p>
            <a:pPr indent="457200" lvl="0" marL="0" rtl="0" algn="l">
              <a:spcBef>
                <a:spcPts val="0"/>
              </a:spcBef>
              <a:spcAft>
                <a:spcPts val="0"/>
              </a:spcAft>
              <a:buClr>
                <a:srgbClr val="000000"/>
              </a:buClr>
              <a:buSzPts val="1100"/>
              <a:buFont typeface="Arial"/>
              <a:buNone/>
            </a:pPr>
            <a:r>
              <a:t/>
            </a:r>
            <a:endParaRPr sz="2400"/>
          </a:p>
          <a:p>
            <a:pPr indent="0" lvl="0" marL="0" rtl="0" algn="l">
              <a:spcBef>
                <a:spcPts val="0"/>
              </a:spcBef>
              <a:spcAft>
                <a:spcPts val="0"/>
              </a:spcAft>
              <a:buClr>
                <a:srgbClr val="000000"/>
              </a:buClr>
              <a:buSzPts val="1100"/>
              <a:buFont typeface="Arial"/>
              <a:buNone/>
            </a:pPr>
            <a:r>
              <a:rPr lang="en" sz="2400"/>
              <a:t>The goal is to minimize intra-cluster distance and maximize inter-cluster distance</a:t>
            </a:r>
            <a:endParaRPr sz="2400"/>
          </a:p>
          <a:p>
            <a:pPr indent="0" lvl="0" marL="0" rtl="0" algn="l">
              <a:spcBef>
                <a:spcPts val="0"/>
              </a:spcBef>
              <a:spcAft>
                <a:spcPts val="0"/>
              </a:spcAft>
              <a:buNone/>
            </a:pPr>
            <a:r>
              <a:t/>
            </a:r>
            <a:endParaRPr/>
          </a:p>
        </p:txBody>
      </p:sp>
      <p:pic>
        <p:nvPicPr>
          <p:cNvPr id="182" name="Google Shape;182;p31"/>
          <p:cNvPicPr preferRelativeResize="0"/>
          <p:nvPr/>
        </p:nvPicPr>
        <p:blipFill>
          <a:blip r:embed="rId3">
            <a:alphaModFix/>
          </a:blip>
          <a:stretch>
            <a:fillRect/>
          </a:stretch>
        </p:blipFill>
        <p:spPr>
          <a:xfrm>
            <a:off x="4724800" y="1676900"/>
            <a:ext cx="4288025" cy="314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vs. Unsupervised Learning</a:t>
            </a:r>
            <a:endParaRPr/>
          </a:p>
        </p:txBody>
      </p:sp>
      <p:sp>
        <p:nvSpPr>
          <p:cNvPr id="61" name="Google Shape;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rgbClr val="000000"/>
              </a:buClr>
              <a:buSzPts val="1100"/>
              <a:buFont typeface="Arial"/>
              <a:buNone/>
            </a:pPr>
            <a:r>
              <a:rPr lang="en"/>
              <a:t>Supervised --&gt; Data has labels</a:t>
            </a:r>
            <a:endParaRPr/>
          </a:p>
          <a:p>
            <a:pPr indent="0" lvl="0" marL="0" rtl="0" algn="l">
              <a:lnSpc>
                <a:spcPct val="115000"/>
              </a:lnSpc>
              <a:spcBef>
                <a:spcPts val="1600"/>
              </a:spcBef>
              <a:spcAft>
                <a:spcPts val="0"/>
              </a:spcAft>
              <a:buClr>
                <a:srgbClr val="000000"/>
              </a:buClr>
              <a:buSzPts val="1100"/>
              <a:buFont typeface="Arial"/>
              <a:buNone/>
            </a:pPr>
            <a:r>
              <a:rPr lang="en"/>
              <a:t>Unsupervised --&gt; Data doesn’t have labels</a:t>
            </a:r>
            <a:endParaRPr/>
          </a:p>
          <a:p>
            <a:pPr indent="0" lvl="0" marL="0" rtl="0" algn="l">
              <a:lnSpc>
                <a:spcPct val="115000"/>
              </a:lnSpc>
              <a:spcBef>
                <a:spcPts val="1600"/>
              </a:spcBef>
              <a:spcAft>
                <a:spcPts val="1600"/>
              </a:spcAft>
              <a:buSzPts val="1800"/>
              <a:buNone/>
            </a:pPr>
            <a:r>
              <a:t/>
            </a:r>
            <a:endParaRPr/>
          </a:p>
        </p:txBody>
      </p:sp>
      <p:pic>
        <p:nvPicPr>
          <p:cNvPr id="62" name="Google Shape;62;p14"/>
          <p:cNvPicPr preferRelativeResize="0"/>
          <p:nvPr/>
        </p:nvPicPr>
        <p:blipFill>
          <a:blip r:embed="rId3">
            <a:alphaModFix/>
          </a:blip>
          <a:stretch>
            <a:fillRect/>
          </a:stretch>
        </p:blipFill>
        <p:spPr>
          <a:xfrm>
            <a:off x="2019300" y="2390975"/>
            <a:ext cx="4921625" cy="2733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Hard vs. soft clustering algorithms</a:t>
            </a:r>
            <a:endParaRPr/>
          </a:p>
        </p:txBody>
      </p:sp>
      <p:sp>
        <p:nvSpPr>
          <p:cNvPr id="188" name="Google Shape;18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solidFill>
                  <a:srgbClr val="00FFFF"/>
                </a:solidFill>
              </a:rPr>
              <a:t>Hard clustering: </a:t>
            </a:r>
            <a:r>
              <a:rPr lang="en" sz="2400"/>
              <a:t>each sample assigned to exactly one cluster </a:t>
            </a:r>
            <a:endParaRPr sz="2400"/>
          </a:p>
          <a:p>
            <a:pPr indent="0" lvl="0" marL="0" rtl="0" algn="l">
              <a:lnSpc>
                <a:spcPct val="115000"/>
              </a:lnSpc>
              <a:spcBef>
                <a:spcPts val="1600"/>
              </a:spcBef>
              <a:spcAft>
                <a:spcPts val="0"/>
              </a:spcAft>
              <a:buSzPts val="1800"/>
              <a:buNone/>
            </a:pPr>
            <a:r>
              <a:rPr lang="en" sz="2400">
                <a:solidFill>
                  <a:srgbClr val="00FFFF"/>
                </a:solidFill>
              </a:rPr>
              <a:t>Soft clustering (aka fuzzy clustering):</a:t>
            </a:r>
            <a:r>
              <a:rPr lang="en" sz="2400"/>
              <a:t> each sample assigned to one or more cluster, and cluster membership expressed as a probability</a:t>
            </a:r>
            <a:endParaRPr sz="2400"/>
          </a:p>
        </p:txBody>
      </p:sp>
      <p:pic>
        <p:nvPicPr>
          <p:cNvPr id="189" name="Google Shape;189;p32"/>
          <p:cNvPicPr preferRelativeResize="0"/>
          <p:nvPr/>
        </p:nvPicPr>
        <p:blipFill>
          <a:blip r:embed="rId3">
            <a:alphaModFix/>
          </a:blip>
          <a:stretch>
            <a:fillRect/>
          </a:stretch>
        </p:blipFill>
        <p:spPr>
          <a:xfrm>
            <a:off x="2732150" y="2804975"/>
            <a:ext cx="5515375" cy="233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Clustering Methods</a:t>
            </a:r>
            <a:endParaRPr/>
          </a:p>
        </p:txBody>
      </p:sp>
      <p:sp>
        <p:nvSpPr>
          <p:cNvPr id="195" name="Google Shape;195;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K-Means (mean centroids)</a:t>
            </a:r>
            <a:endParaRPr/>
          </a:p>
          <a:p>
            <a:pPr indent="-342900" lvl="0" marL="457200" rtl="0" algn="l">
              <a:lnSpc>
                <a:spcPct val="115000"/>
              </a:lnSpc>
              <a:spcBef>
                <a:spcPts val="0"/>
              </a:spcBef>
              <a:spcAft>
                <a:spcPts val="0"/>
              </a:spcAft>
              <a:buSzPts val="1800"/>
              <a:buChar char="●"/>
            </a:pPr>
            <a:r>
              <a:rPr lang="en"/>
              <a:t>Hierarchical (nested clusters by merging or splitting successively)</a:t>
            </a:r>
            <a:endParaRPr/>
          </a:p>
          <a:p>
            <a:pPr indent="-342900" lvl="0" marL="457200" rtl="0" algn="l">
              <a:lnSpc>
                <a:spcPct val="115000"/>
              </a:lnSpc>
              <a:spcBef>
                <a:spcPts val="0"/>
              </a:spcBef>
              <a:spcAft>
                <a:spcPts val="0"/>
              </a:spcAft>
              <a:buSzPts val="1800"/>
              <a:buChar char="●"/>
            </a:pPr>
            <a:r>
              <a:rPr lang="en"/>
              <a:t>DBSCAN (density based)</a:t>
            </a:r>
            <a:endParaRPr/>
          </a:p>
          <a:p>
            <a:pPr indent="-342900" lvl="0" marL="457200" rtl="0" algn="l">
              <a:lnSpc>
                <a:spcPct val="115000"/>
              </a:lnSpc>
              <a:spcBef>
                <a:spcPts val="0"/>
              </a:spcBef>
              <a:spcAft>
                <a:spcPts val="0"/>
              </a:spcAft>
              <a:buSzPts val="1800"/>
              <a:buChar char="●"/>
            </a:pPr>
            <a:r>
              <a:rPr lang="en"/>
              <a:t>Affinity Propagation (graph based approach to let points 'vote' on their preferred 'exemplar')</a:t>
            </a:r>
            <a:endParaRPr/>
          </a:p>
          <a:p>
            <a:pPr indent="-342900" lvl="0" marL="457200" rtl="0" algn="l">
              <a:lnSpc>
                <a:spcPct val="115000"/>
              </a:lnSpc>
              <a:spcBef>
                <a:spcPts val="0"/>
              </a:spcBef>
              <a:spcAft>
                <a:spcPts val="0"/>
              </a:spcAft>
              <a:buSzPts val="1800"/>
              <a:buChar char="●"/>
            </a:pPr>
            <a:r>
              <a:rPr lang="en"/>
              <a:t>Mean Shift (can find number of clusters)</a:t>
            </a:r>
            <a:endParaRPr/>
          </a:p>
          <a:p>
            <a:pPr indent="-342900" lvl="0" marL="457200" rtl="0" algn="l">
              <a:lnSpc>
                <a:spcPct val="115000"/>
              </a:lnSpc>
              <a:spcBef>
                <a:spcPts val="0"/>
              </a:spcBef>
              <a:spcAft>
                <a:spcPts val="0"/>
              </a:spcAft>
              <a:buSzPts val="1800"/>
              <a:buChar char="●"/>
            </a:pPr>
            <a:r>
              <a:rPr lang="en"/>
              <a:t>Spectral Clustering</a:t>
            </a:r>
            <a:endParaRPr/>
          </a:p>
          <a:p>
            <a:pPr indent="-342900" lvl="0" marL="457200" rtl="0" algn="l">
              <a:lnSpc>
                <a:spcPct val="115000"/>
              </a:lnSpc>
              <a:spcBef>
                <a:spcPts val="0"/>
              </a:spcBef>
              <a:spcAft>
                <a:spcPts val="0"/>
              </a:spcAft>
              <a:buSzPts val="1800"/>
              <a:buChar char="●"/>
            </a:pPr>
            <a:r>
              <a:rPr lang="en"/>
              <a:t>Agglomerative Clustering (suite of algorithms all based on applying the same criteria/characteristics of one cluster to 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K-Means Clustering</a:t>
            </a:r>
            <a:endParaRPr/>
          </a:p>
        </p:txBody>
      </p:sp>
      <p:sp>
        <p:nvSpPr>
          <p:cNvPr id="201" name="Google Shape;201;p34"/>
          <p:cNvSpPr txBox="1"/>
          <p:nvPr>
            <p:ph idx="1" type="body"/>
          </p:nvPr>
        </p:nvSpPr>
        <p:spPr>
          <a:xfrm>
            <a:off x="311700" y="1152475"/>
            <a:ext cx="4624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Popular clustering algorithm</a:t>
            </a:r>
            <a:endParaRPr/>
          </a:p>
          <a:p>
            <a:pPr indent="0" lvl="0" marL="0" rtl="0" algn="l">
              <a:lnSpc>
                <a:spcPct val="115000"/>
              </a:lnSpc>
              <a:spcBef>
                <a:spcPts val="1600"/>
              </a:spcBef>
              <a:spcAft>
                <a:spcPts val="0"/>
              </a:spcAft>
              <a:buClr>
                <a:srgbClr val="000000"/>
              </a:buClr>
              <a:buSzPts val="1100"/>
              <a:buFont typeface="Arial"/>
              <a:buNone/>
            </a:pPr>
            <a:r>
              <a:rPr lang="en"/>
              <a:t>K is the number of clusters (chosen in advance)</a:t>
            </a:r>
            <a:endParaRPr/>
          </a:p>
          <a:p>
            <a:pPr indent="0" lvl="0" marL="0" rtl="0" algn="l">
              <a:lnSpc>
                <a:spcPct val="115000"/>
              </a:lnSpc>
              <a:spcBef>
                <a:spcPts val="1600"/>
              </a:spcBef>
              <a:spcAft>
                <a:spcPts val="0"/>
              </a:spcAft>
              <a:buClr>
                <a:srgbClr val="000000"/>
              </a:buClr>
              <a:buSzPts val="1100"/>
              <a:buFont typeface="Arial"/>
              <a:buNone/>
            </a:pPr>
            <a:r>
              <a:rPr lang="en"/>
              <a:t>Means refers to the mean points of the K clusters (known as centroids)</a:t>
            </a:r>
            <a:endParaRPr/>
          </a:p>
          <a:p>
            <a:pPr indent="0" lvl="0" marL="0" rtl="0" algn="l">
              <a:lnSpc>
                <a:spcPct val="115000"/>
              </a:lnSpc>
              <a:spcBef>
                <a:spcPts val="1600"/>
              </a:spcBef>
              <a:spcAft>
                <a:spcPts val="0"/>
              </a:spcAft>
              <a:buClr>
                <a:srgbClr val="000000"/>
              </a:buClr>
              <a:buSzPts val="1100"/>
              <a:buFont typeface="Arial"/>
              <a:buNone/>
            </a:pPr>
            <a:r>
              <a:rPr lang="en"/>
              <a:t>Goal is to partition the data into set such that the total sum of squared distances from each point to the mean point of the cluster is minimized.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pic>
        <p:nvPicPr>
          <p:cNvPr id="202" name="Google Shape;202;p34"/>
          <p:cNvPicPr preferRelativeResize="0"/>
          <p:nvPr/>
        </p:nvPicPr>
        <p:blipFill>
          <a:blip r:embed="rId3">
            <a:alphaModFix/>
          </a:blip>
          <a:stretch>
            <a:fillRect/>
          </a:stretch>
        </p:blipFill>
        <p:spPr>
          <a:xfrm>
            <a:off x="4936563" y="733425"/>
            <a:ext cx="3895725" cy="367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K-Means Living Demo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FFFFFF"/>
                </a:solidFill>
              </a:rPr>
              <a:t>K-mean algorithm</a:t>
            </a:r>
            <a:endParaRPr>
              <a:solidFill>
                <a:srgbClr val="FFFFFF"/>
              </a:solidFill>
            </a:endParaRPr>
          </a:p>
        </p:txBody>
      </p:sp>
      <p:sp>
        <p:nvSpPr>
          <p:cNvPr id="213" name="Google Shape;213;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Pick a value for k (the number of clusters to create)</a:t>
            </a:r>
            <a:endParaRPr/>
          </a:p>
          <a:p>
            <a:pPr indent="-342900" lvl="0" marL="457200" rtl="0" algn="l">
              <a:lnSpc>
                <a:spcPct val="115000"/>
              </a:lnSpc>
              <a:spcBef>
                <a:spcPts val="0"/>
              </a:spcBef>
              <a:spcAft>
                <a:spcPts val="0"/>
              </a:spcAft>
              <a:buSzPts val="1800"/>
              <a:buAutoNum type="arabicPeriod"/>
            </a:pPr>
            <a:r>
              <a:rPr lang="en"/>
              <a:t>Initialize k 'centroids' (starting points) in your data</a:t>
            </a:r>
            <a:endParaRPr/>
          </a:p>
          <a:p>
            <a:pPr indent="-342900" lvl="0" marL="457200" rtl="0" algn="l">
              <a:lnSpc>
                <a:spcPct val="115000"/>
              </a:lnSpc>
              <a:spcBef>
                <a:spcPts val="0"/>
              </a:spcBef>
              <a:spcAft>
                <a:spcPts val="0"/>
              </a:spcAft>
              <a:buSzPts val="1800"/>
              <a:buAutoNum type="arabicPeriod"/>
            </a:pPr>
            <a:r>
              <a:rPr lang="en"/>
              <a:t>Create your clusters. Assign each point to the nearest centroid.</a:t>
            </a:r>
            <a:endParaRPr/>
          </a:p>
          <a:p>
            <a:pPr indent="-342900" lvl="0" marL="457200" rtl="0" algn="l">
              <a:lnSpc>
                <a:spcPct val="115000"/>
              </a:lnSpc>
              <a:spcBef>
                <a:spcPts val="0"/>
              </a:spcBef>
              <a:spcAft>
                <a:spcPts val="0"/>
              </a:spcAft>
              <a:buSzPts val="1800"/>
              <a:buAutoNum type="arabicPeriod"/>
            </a:pPr>
            <a:r>
              <a:rPr lang="en"/>
              <a:t>Make your clusters better. Move each centroid to the center of its cluster.</a:t>
            </a:r>
            <a:endParaRPr/>
          </a:p>
          <a:p>
            <a:pPr indent="-342900" lvl="0" marL="457200" rtl="0" algn="l">
              <a:lnSpc>
                <a:spcPct val="115000"/>
              </a:lnSpc>
              <a:spcBef>
                <a:spcPts val="0"/>
              </a:spcBef>
              <a:spcAft>
                <a:spcPts val="0"/>
              </a:spcAft>
              <a:buSzPts val="1800"/>
              <a:buAutoNum type="arabicPeriod"/>
            </a:pPr>
            <a:r>
              <a:rPr lang="en"/>
              <a:t>Repeat steps 3-4 until your centroids converge.</a:t>
            </a:r>
            <a:endParaRPr/>
          </a:p>
          <a:p>
            <a:pPr indent="0" lvl="0" marL="0" rtl="0" algn="l">
              <a:lnSpc>
                <a:spcPct val="115000"/>
              </a:lnSpc>
              <a:spcBef>
                <a:spcPts val="1600"/>
              </a:spcBef>
              <a:spcAft>
                <a:spcPts val="0"/>
              </a:spcAft>
              <a:buSzPts val="1800"/>
              <a:buNone/>
            </a:pPr>
            <a:r>
              <a:t/>
            </a:r>
            <a:endParaRPr i="1"/>
          </a:p>
          <a:p>
            <a:pPr indent="0" lvl="0" marL="0" rtl="0" algn="l">
              <a:lnSpc>
                <a:spcPct val="115000"/>
              </a:lnSpc>
              <a:spcBef>
                <a:spcPts val="1600"/>
              </a:spcBef>
              <a:spcAft>
                <a:spcPts val="0"/>
              </a:spcAft>
              <a:buClr>
                <a:srgbClr val="000000"/>
              </a:buClr>
              <a:buSzPts val="1100"/>
              <a:buFont typeface="Arial"/>
              <a:buNone/>
            </a:pPr>
            <a:r>
              <a:rPr i="1" lang="en"/>
              <a:t>Unfortunately there is no formula to determine the absolute best number of k clusters. Unsupervised learning is inherently subjective! We can, however, choose the "best" k based on predetermined criteria.</a:t>
            </a:r>
            <a:endParaRPr i="1"/>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19" name="Google Shape;21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0" name="Google Shape;220;p37"/>
          <p:cNvPicPr preferRelativeResize="0"/>
          <p:nvPr/>
        </p:nvPicPr>
        <p:blipFill rotWithShape="1">
          <a:blip r:embed="rId3">
            <a:alphaModFix/>
          </a:blip>
          <a:srcRect b="0" l="0" r="0" t="0"/>
          <a:stretch/>
        </p:blipFill>
        <p:spPr>
          <a:xfrm>
            <a:off x="0" y="276284"/>
            <a:ext cx="9143999" cy="45909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26" name="Google Shape;22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27" name="Google Shape;227;p38"/>
          <p:cNvPicPr preferRelativeResize="0"/>
          <p:nvPr/>
        </p:nvPicPr>
        <p:blipFill rotWithShape="1">
          <a:blip r:embed="rId3">
            <a:alphaModFix/>
          </a:blip>
          <a:srcRect b="0" l="0" r="0" t="0"/>
          <a:stretch/>
        </p:blipFill>
        <p:spPr>
          <a:xfrm>
            <a:off x="1566863" y="195263"/>
            <a:ext cx="6010275" cy="490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K-means is sensitive to outliers</a:t>
            </a:r>
            <a:endParaRPr/>
          </a:p>
        </p:txBody>
      </p:sp>
      <p:sp>
        <p:nvSpPr>
          <p:cNvPr id="233" name="Google Shape;233;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34" name="Google Shape;234;p39"/>
          <p:cNvPicPr preferRelativeResize="0"/>
          <p:nvPr/>
        </p:nvPicPr>
        <p:blipFill rotWithShape="1">
          <a:blip r:embed="rId3">
            <a:alphaModFix/>
          </a:blip>
          <a:srcRect b="0" l="0" r="0" t="0"/>
          <a:stretch/>
        </p:blipFill>
        <p:spPr>
          <a:xfrm>
            <a:off x="1814513" y="1143000"/>
            <a:ext cx="5514975" cy="331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K-means is sensitive to centroid initialization</a:t>
            </a:r>
            <a:endParaRPr/>
          </a:p>
        </p:txBody>
      </p:sp>
      <p:sp>
        <p:nvSpPr>
          <p:cNvPr id="240" name="Google Shape;24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1" name="Google Shape;241;p40"/>
          <p:cNvPicPr preferRelativeResize="0"/>
          <p:nvPr/>
        </p:nvPicPr>
        <p:blipFill rotWithShape="1">
          <a:blip r:embed="rId3">
            <a:alphaModFix/>
          </a:blip>
          <a:srcRect b="0" l="0" r="0" t="0"/>
          <a:stretch/>
        </p:blipFill>
        <p:spPr>
          <a:xfrm>
            <a:off x="1529329" y="1219200"/>
            <a:ext cx="5362025" cy="3468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Initializing Centroids</a:t>
            </a:r>
            <a:endParaRPr/>
          </a:p>
        </p:txBody>
      </p:sp>
      <p:sp>
        <p:nvSpPr>
          <p:cNvPr id="247" name="Google Shape;2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Randomly</a:t>
            </a:r>
            <a:endParaRPr/>
          </a:p>
          <a:p>
            <a:pPr indent="-342900" lvl="0" marL="457200" rtl="0" algn="l">
              <a:lnSpc>
                <a:spcPct val="115000"/>
              </a:lnSpc>
              <a:spcBef>
                <a:spcPts val="0"/>
              </a:spcBef>
              <a:spcAft>
                <a:spcPts val="0"/>
              </a:spcAft>
              <a:buSzPts val="1800"/>
              <a:buChar char="●"/>
            </a:pPr>
            <a:r>
              <a:rPr lang="en"/>
              <a:t>Manually</a:t>
            </a:r>
            <a:endParaRPr/>
          </a:p>
          <a:p>
            <a:pPr indent="-342900" lvl="0" marL="457200" rtl="0" algn="l">
              <a:lnSpc>
                <a:spcPct val="115000"/>
              </a:lnSpc>
              <a:spcBef>
                <a:spcPts val="0"/>
              </a:spcBef>
              <a:spcAft>
                <a:spcPts val="0"/>
              </a:spcAft>
              <a:buSzPts val="1800"/>
              <a:buChar char="●"/>
            </a:pPr>
            <a:r>
              <a:rPr lang="en"/>
              <a:t>Special KMeans++ method in Sklearn (This initializes the centroids to be generally distant from each other)</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Clr>
                <a:srgbClr val="000000"/>
              </a:buClr>
              <a:buSzPts val="1100"/>
              <a:buFont typeface="Arial"/>
              <a:buNone/>
            </a:pPr>
            <a:r>
              <a:rPr lang="en"/>
              <a:t>Depending on your problem, you may find some of these are better than others.</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0"/>
              </a:spcAft>
              <a:buClr>
                <a:srgbClr val="000000"/>
              </a:buClr>
              <a:buSzPts val="1100"/>
              <a:buFont typeface="Arial"/>
              <a:buNone/>
            </a:pPr>
            <a:r>
              <a:rPr lang="en"/>
              <a:t>Note: Manual is recommended if you know your data well enough to see the clusters without much help, but rarely used in practice.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a:t>
            </a:r>
            <a:endParaRPr/>
          </a:p>
        </p:txBody>
      </p:sp>
      <p:sp>
        <p:nvSpPr>
          <p:cNvPr id="68" name="Google Shape;68;p15"/>
          <p:cNvSpPr txBox="1"/>
          <p:nvPr>
            <p:ph idx="1" type="body"/>
          </p:nvPr>
        </p:nvSpPr>
        <p:spPr>
          <a:xfrm>
            <a:off x="311700" y="1152475"/>
            <a:ext cx="4182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is to find interesting structure or information in our data.</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Applications:</a:t>
            </a:r>
            <a:endParaRPr/>
          </a:p>
          <a:p>
            <a:pPr indent="-317500" lvl="0" marL="457200" rtl="0" algn="l">
              <a:lnSpc>
                <a:spcPct val="115000"/>
              </a:lnSpc>
              <a:spcBef>
                <a:spcPts val="0"/>
              </a:spcBef>
              <a:spcAft>
                <a:spcPts val="0"/>
              </a:spcAft>
              <a:buSzPts val="1400"/>
              <a:buChar char="●"/>
            </a:pPr>
            <a:r>
              <a:rPr lang="en" sz="1400"/>
              <a:t>Visualize the structure of complex data</a:t>
            </a:r>
            <a:endParaRPr sz="1400"/>
          </a:p>
          <a:p>
            <a:pPr indent="-317500" lvl="0" marL="457200" rtl="0" algn="l">
              <a:lnSpc>
                <a:spcPct val="115000"/>
              </a:lnSpc>
              <a:spcBef>
                <a:spcPts val="0"/>
              </a:spcBef>
              <a:spcAft>
                <a:spcPts val="0"/>
              </a:spcAft>
              <a:buSzPts val="1400"/>
              <a:buChar char="●"/>
            </a:pPr>
            <a:r>
              <a:rPr lang="en" sz="1400"/>
              <a:t>Density estimates to predict probabilities of events</a:t>
            </a:r>
            <a:endParaRPr sz="1400"/>
          </a:p>
          <a:p>
            <a:pPr indent="-317500" lvl="0" marL="457200" rtl="0" algn="l">
              <a:lnSpc>
                <a:spcPct val="115000"/>
              </a:lnSpc>
              <a:spcBef>
                <a:spcPts val="0"/>
              </a:spcBef>
              <a:spcAft>
                <a:spcPts val="0"/>
              </a:spcAft>
              <a:buSzPts val="1400"/>
              <a:buChar char="●"/>
            </a:pPr>
            <a:r>
              <a:rPr lang="en" sz="1400"/>
              <a:t>Compress and summarize data</a:t>
            </a:r>
            <a:endParaRPr sz="1400"/>
          </a:p>
          <a:p>
            <a:pPr indent="-317500" lvl="0" marL="457200" rtl="0" algn="l">
              <a:lnSpc>
                <a:spcPct val="115000"/>
              </a:lnSpc>
              <a:spcBef>
                <a:spcPts val="0"/>
              </a:spcBef>
              <a:spcAft>
                <a:spcPts val="0"/>
              </a:spcAft>
              <a:buSzPts val="1400"/>
              <a:buChar char="●"/>
            </a:pPr>
            <a:r>
              <a:rPr lang="en" sz="1400"/>
              <a:t>Extract features for supervised learning tasks</a:t>
            </a:r>
            <a:endParaRPr sz="1400"/>
          </a:p>
          <a:p>
            <a:pPr indent="-317500" lvl="0" marL="457200" rtl="0" algn="l">
              <a:lnSpc>
                <a:spcPct val="115000"/>
              </a:lnSpc>
              <a:spcBef>
                <a:spcPts val="0"/>
              </a:spcBef>
              <a:spcAft>
                <a:spcPts val="0"/>
              </a:spcAft>
              <a:buSzPts val="1400"/>
              <a:buChar char="●"/>
            </a:pPr>
            <a:r>
              <a:rPr lang="en" sz="1400"/>
              <a:t>Discover important clusters or outliers</a:t>
            </a:r>
            <a:endParaRPr sz="1400"/>
          </a:p>
          <a:p>
            <a:pPr indent="0" lvl="0" marL="0" rtl="0" algn="l">
              <a:lnSpc>
                <a:spcPct val="115000"/>
              </a:lnSpc>
              <a:spcBef>
                <a:spcPts val="1600"/>
              </a:spcBef>
              <a:spcAft>
                <a:spcPts val="1600"/>
              </a:spcAft>
              <a:buSzPts val="1800"/>
              <a:buNone/>
            </a:pPr>
            <a:r>
              <a:t/>
            </a:r>
            <a:endParaRPr sz="1400"/>
          </a:p>
        </p:txBody>
      </p:sp>
      <p:pic>
        <p:nvPicPr>
          <p:cNvPr id="69" name="Google Shape;69;p15"/>
          <p:cNvPicPr preferRelativeResize="0"/>
          <p:nvPr/>
        </p:nvPicPr>
        <p:blipFill>
          <a:blip r:embed="rId3">
            <a:alphaModFix/>
          </a:blip>
          <a:stretch>
            <a:fillRect/>
          </a:stretch>
        </p:blipFill>
        <p:spPr>
          <a:xfrm>
            <a:off x="4650450" y="685675"/>
            <a:ext cx="4396925" cy="4509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K-means pros and cons</a:t>
            </a:r>
            <a:endParaRPr/>
          </a:p>
        </p:txBody>
      </p:sp>
      <p:sp>
        <p:nvSpPr>
          <p:cNvPr id="253" name="Google Shape;253;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Advantages</a:t>
            </a:r>
            <a:endParaRPr sz="1800"/>
          </a:p>
          <a:p>
            <a:pPr indent="0" lvl="0" marL="0" rtl="0" algn="l">
              <a:lnSpc>
                <a:spcPct val="115000"/>
              </a:lnSpc>
              <a:spcBef>
                <a:spcPts val="1600"/>
              </a:spcBef>
              <a:spcAft>
                <a:spcPts val="0"/>
              </a:spcAft>
              <a:buSzPts val="1400"/>
              <a:buNone/>
            </a:pPr>
            <a:r>
              <a:rPr lang="en"/>
              <a:t>K-Means is popular because it's simple and computationally efficient.	</a:t>
            </a:r>
            <a:endParaRPr/>
          </a:p>
          <a:p>
            <a:pPr indent="0" lvl="0" marL="0" rtl="0" algn="l">
              <a:lnSpc>
                <a:spcPct val="115000"/>
              </a:lnSpc>
              <a:spcBef>
                <a:spcPts val="1600"/>
              </a:spcBef>
              <a:spcAft>
                <a:spcPts val="1600"/>
              </a:spcAft>
              <a:buSzPts val="1400"/>
              <a:buNone/>
            </a:pPr>
            <a:r>
              <a:rPr lang="en"/>
              <a:t>Easy to see results / intuitive.	</a:t>
            </a:r>
            <a:endParaRPr/>
          </a:p>
        </p:txBody>
      </p:sp>
      <p:sp>
        <p:nvSpPr>
          <p:cNvPr id="254" name="Google Shape;254;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Disadvantages</a:t>
            </a:r>
            <a:endParaRPr sz="1800"/>
          </a:p>
          <a:p>
            <a:pPr indent="0" lvl="0" marL="0" rtl="0" algn="l">
              <a:lnSpc>
                <a:spcPct val="115000"/>
              </a:lnSpc>
              <a:spcBef>
                <a:spcPts val="1600"/>
              </a:spcBef>
              <a:spcAft>
                <a:spcPts val="0"/>
              </a:spcAft>
              <a:buSzPts val="1400"/>
              <a:buNone/>
            </a:pPr>
            <a:r>
              <a:rPr lang="en"/>
              <a:t>However, K-Means is highly scale dependent and isn't suitable for data of varying shapes and densities.</a:t>
            </a:r>
            <a:endParaRPr/>
          </a:p>
          <a:p>
            <a:pPr indent="0" lvl="0" marL="0" rtl="0" algn="l">
              <a:lnSpc>
                <a:spcPct val="115000"/>
              </a:lnSpc>
              <a:spcBef>
                <a:spcPts val="1600"/>
              </a:spcBef>
              <a:spcAft>
                <a:spcPts val="0"/>
              </a:spcAft>
              <a:buSzPts val="1400"/>
              <a:buNone/>
            </a:pPr>
            <a:r>
              <a:rPr lang="en"/>
              <a:t>Evaluating results is more subjective, requiring much more human evaluation than trusted metrics.</a:t>
            </a:r>
            <a:endParaRPr/>
          </a:p>
          <a:p>
            <a:pPr indent="0" lvl="0" marL="0" rtl="0" algn="l">
              <a:lnSpc>
                <a:spcPct val="115000"/>
              </a:lnSpc>
              <a:spcBef>
                <a:spcPts val="1600"/>
              </a:spcBef>
              <a:spcAft>
                <a:spcPts val="0"/>
              </a:spcAft>
              <a:buSzPts val="1400"/>
              <a:buNone/>
            </a:pPr>
            <a:r>
              <a:rPr lang="en"/>
              <a:t>Have to specify k.</a:t>
            </a:r>
            <a:endParaRPr/>
          </a:p>
          <a:p>
            <a:pPr indent="0" lvl="0" marL="0" rtl="0" algn="l">
              <a:lnSpc>
                <a:spcPct val="115000"/>
              </a:lnSpc>
              <a:spcBef>
                <a:spcPts val="1600"/>
              </a:spcBef>
              <a:spcAft>
                <a:spcPts val="0"/>
              </a:spcAft>
              <a:buSzPts val="1400"/>
              <a:buNone/>
            </a:pPr>
            <a:r>
              <a:rPr lang="en"/>
              <a:t> </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K-means problems</a:t>
            </a:r>
            <a:endParaRPr/>
          </a:p>
        </p:txBody>
      </p:sp>
      <p:sp>
        <p:nvSpPr>
          <p:cNvPr id="260" name="Google Shape;260;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t>Different solutions can converge with random initialization</a:t>
            </a:r>
            <a:endParaRPr sz="1400"/>
          </a:p>
          <a:p>
            <a:pPr indent="0" lvl="0" marL="0" rtl="0" algn="l">
              <a:lnSpc>
                <a:spcPct val="115000"/>
              </a:lnSpc>
              <a:spcBef>
                <a:spcPts val="1600"/>
              </a:spcBef>
              <a:spcAft>
                <a:spcPts val="0"/>
              </a:spcAft>
              <a:buClr>
                <a:srgbClr val="000000"/>
              </a:buClr>
              <a:buSzPts val="1100"/>
              <a:buFont typeface="Arial"/>
              <a:buNone/>
            </a:pPr>
            <a:r>
              <a:rPr lang="en" sz="1400"/>
              <a:t>Not everything can be reflected as a "glob" of points</a:t>
            </a:r>
            <a:endParaRPr sz="1400"/>
          </a:p>
          <a:p>
            <a:pPr indent="0" lvl="0" marL="0" rtl="0" algn="l">
              <a:lnSpc>
                <a:spcPct val="115000"/>
              </a:lnSpc>
              <a:spcBef>
                <a:spcPts val="1600"/>
              </a:spcBef>
              <a:spcAft>
                <a:spcPts val="0"/>
              </a:spcAft>
              <a:buClr>
                <a:srgbClr val="000000"/>
              </a:buClr>
              <a:buSzPts val="1100"/>
              <a:buFont typeface="Arial"/>
              <a:buNone/>
            </a:pPr>
            <a:r>
              <a:rPr lang="en" sz="1400"/>
              <a:t>Irregular shapes</a:t>
            </a:r>
            <a:endParaRPr sz="1400"/>
          </a:p>
          <a:p>
            <a:pPr indent="0" lvl="0" marL="0" rtl="0" algn="l">
              <a:lnSpc>
                <a:spcPct val="115000"/>
              </a:lnSpc>
              <a:spcBef>
                <a:spcPts val="1600"/>
              </a:spcBef>
              <a:spcAft>
                <a:spcPts val="0"/>
              </a:spcAft>
              <a:buClr>
                <a:srgbClr val="000000"/>
              </a:buClr>
              <a:buSzPts val="1100"/>
              <a:buFont typeface="Arial"/>
              <a:buNone/>
            </a:pPr>
            <a:r>
              <a:rPr lang="en" sz="1400"/>
              <a:t>Different densities</a:t>
            </a:r>
            <a:endParaRPr sz="1400"/>
          </a:p>
          <a:p>
            <a:pPr indent="0" lvl="0" marL="0" rtl="0" algn="l">
              <a:lnSpc>
                <a:spcPct val="115000"/>
              </a:lnSpc>
              <a:spcBef>
                <a:spcPts val="1600"/>
              </a:spcBef>
              <a:spcAft>
                <a:spcPts val="0"/>
              </a:spcAft>
              <a:buClr>
                <a:srgbClr val="000000"/>
              </a:buClr>
              <a:buSzPts val="1100"/>
              <a:buFont typeface="Arial"/>
              <a:buNone/>
            </a:pPr>
            <a:r>
              <a:rPr lang="en" sz="1400"/>
              <a:t>Inconsistent cluster spacing</a:t>
            </a:r>
            <a:endParaRPr sz="1400"/>
          </a:p>
          <a:p>
            <a:pPr indent="0" lvl="0" marL="0" rtl="0" algn="l">
              <a:lnSpc>
                <a:spcPct val="115000"/>
              </a:lnSpc>
              <a:spcBef>
                <a:spcPts val="1600"/>
              </a:spcBef>
              <a:spcAft>
                <a:spcPts val="0"/>
              </a:spcAft>
              <a:buClr>
                <a:srgbClr val="000000"/>
              </a:buClr>
              <a:buSzPts val="1100"/>
              <a:buFont typeface="Arial"/>
              <a:buNone/>
            </a:pPr>
            <a:r>
              <a:rPr lang="en" sz="1400"/>
              <a:t>Interpretation of results difficult without subject matter expertise</a:t>
            </a:r>
            <a:endParaRPr sz="1400"/>
          </a:p>
          <a:p>
            <a:pPr indent="0" lvl="0" marL="0" rtl="0" algn="l">
              <a:lnSpc>
                <a:spcPct val="115000"/>
              </a:lnSpc>
              <a:spcBef>
                <a:spcPts val="1600"/>
              </a:spcBef>
              <a:spcAft>
                <a:spcPts val="0"/>
              </a:spcAft>
              <a:buClr>
                <a:srgbClr val="000000"/>
              </a:buClr>
              <a:buSzPts val="1100"/>
              <a:buFont typeface="Arial"/>
              <a:buNone/>
            </a:pPr>
            <a:r>
              <a:rPr lang="en" sz="1400"/>
              <a:t>Accuracy is highly subjective</a:t>
            </a:r>
            <a:endParaRPr sz="1400"/>
          </a:p>
          <a:p>
            <a:pPr indent="0" lvl="0" marL="0" rtl="0" algn="l">
              <a:lnSpc>
                <a:spcPct val="115000"/>
              </a:lnSpc>
              <a:spcBef>
                <a:spcPts val="1600"/>
              </a:spcBef>
              <a:spcAft>
                <a:spcPts val="0"/>
              </a:spcAft>
              <a:buClr>
                <a:srgbClr val="000000"/>
              </a:buClr>
              <a:buSzPts val="1100"/>
              <a:buFont typeface="Arial"/>
              <a:buNone/>
            </a:pPr>
            <a:r>
              <a:rPr lang="en" sz="1400"/>
              <a:t>No formula for the correct number of clusters</a:t>
            </a:r>
            <a:endParaRPr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Visualizing k-means</a:t>
            </a:r>
            <a:endParaRPr/>
          </a:p>
        </p:txBody>
      </p:sp>
      <p:sp>
        <p:nvSpPr>
          <p:cNvPr id="266" name="Google Shape;26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u="sng">
                <a:solidFill>
                  <a:schemeClr val="hlink"/>
                </a:solidFill>
                <a:hlinkClick r:id="rId3"/>
              </a:rPr>
              <a:t>https://www.naftaliharris.com/blog/visualizing-k-means-clustering/</a:t>
            </a:r>
            <a:endParaRPr/>
          </a:p>
        </p:txBody>
      </p:sp>
      <p:pic>
        <p:nvPicPr>
          <p:cNvPr id="267" name="Google Shape;267;p44"/>
          <p:cNvPicPr preferRelativeResize="0"/>
          <p:nvPr/>
        </p:nvPicPr>
        <p:blipFill rotWithShape="1">
          <a:blip r:embed="rId4">
            <a:alphaModFix/>
          </a:blip>
          <a:srcRect b="0" l="0" r="0" t="0"/>
          <a:stretch/>
        </p:blipFill>
        <p:spPr>
          <a:xfrm>
            <a:off x="1272000" y="1651475"/>
            <a:ext cx="6283200" cy="3250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Hierarchical Clustering</a:t>
            </a:r>
            <a:endParaRPr/>
          </a:p>
        </p:txBody>
      </p:sp>
      <p:sp>
        <p:nvSpPr>
          <p:cNvPr id="273" name="Google Shape;273;p45"/>
          <p:cNvSpPr txBox="1"/>
          <p:nvPr>
            <p:ph idx="1" type="body"/>
          </p:nvPr>
        </p:nvSpPr>
        <p:spPr>
          <a:xfrm>
            <a:off x="311700" y="1152475"/>
            <a:ext cx="5262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Build hierarchies of clusters.</a:t>
            </a:r>
            <a:endParaRPr/>
          </a:p>
          <a:p>
            <a:pPr indent="0" lvl="0" marL="0" rtl="0" algn="l">
              <a:lnSpc>
                <a:spcPct val="115000"/>
              </a:lnSpc>
              <a:spcBef>
                <a:spcPts val="1600"/>
              </a:spcBef>
              <a:spcAft>
                <a:spcPts val="0"/>
              </a:spcAft>
              <a:buClr>
                <a:srgbClr val="000000"/>
              </a:buClr>
              <a:buSzPts val="1100"/>
              <a:buFont typeface="Arial"/>
              <a:buNone/>
            </a:pPr>
            <a:r>
              <a:rPr lang="en"/>
              <a:t>Connect the clusters in the hierarchy with links.</a:t>
            </a:r>
            <a:endParaRPr/>
          </a:p>
          <a:p>
            <a:pPr indent="0" lvl="0" marL="0" rtl="0" algn="l">
              <a:lnSpc>
                <a:spcPct val="115000"/>
              </a:lnSpc>
              <a:spcBef>
                <a:spcPts val="1600"/>
              </a:spcBef>
              <a:spcAft>
                <a:spcPts val="0"/>
              </a:spcAft>
              <a:buClr>
                <a:srgbClr val="000000"/>
              </a:buClr>
              <a:buSzPts val="1100"/>
              <a:buFont typeface="Arial"/>
              <a:buNone/>
            </a:pPr>
            <a:r>
              <a:rPr lang="en"/>
              <a:t>Once the links are determined, we can display them in what is called a dendrogram - a graph that displays all of these links in their hierarchical structure.</a:t>
            </a:r>
            <a:endParaRPr/>
          </a:p>
          <a:p>
            <a:pPr indent="0" lvl="0" marL="0" rtl="0" algn="l">
              <a:lnSpc>
                <a:spcPct val="115000"/>
              </a:lnSpc>
              <a:spcBef>
                <a:spcPts val="1600"/>
              </a:spcBef>
              <a:spcAft>
                <a:spcPts val="1600"/>
              </a:spcAft>
              <a:buSzPts val="1800"/>
              <a:buNone/>
            </a:pPr>
            <a:r>
              <a:t/>
            </a:r>
            <a:endParaRPr/>
          </a:p>
        </p:txBody>
      </p:sp>
      <p:pic>
        <p:nvPicPr>
          <p:cNvPr id="274" name="Google Shape;274;p45"/>
          <p:cNvPicPr preferRelativeResize="0"/>
          <p:nvPr/>
        </p:nvPicPr>
        <p:blipFill rotWithShape="1">
          <a:blip r:embed="rId3">
            <a:alphaModFix/>
          </a:blip>
          <a:srcRect b="0" l="0" r="0" t="0"/>
          <a:stretch/>
        </p:blipFill>
        <p:spPr>
          <a:xfrm>
            <a:off x="5469710" y="1041300"/>
            <a:ext cx="3457813"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When does hierarchical clustering perform well?</a:t>
            </a:r>
            <a:endParaRPr/>
          </a:p>
        </p:txBody>
      </p:sp>
      <p:sp>
        <p:nvSpPr>
          <p:cNvPr id="280" name="Google Shape;28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Hierarchical clustering works well for non-spherical clusters</a:t>
            </a:r>
            <a:endParaRPr/>
          </a:p>
          <a:p>
            <a:pPr indent="0" lvl="0" marL="0" rtl="0" algn="l">
              <a:lnSpc>
                <a:spcPct val="115000"/>
              </a:lnSpc>
              <a:spcBef>
                <a:spcPts val="1600"/>
              </a:spcBef>
              <a:spcAft>
                <a:spcPts val="0"/>
              </a:spcAft>
              <a:buClr>
                <a:srgbClr val="000000"/>
              </a:buClr>
              <a:buSzPts val="1100"/>
              <a:buFont typeface="Arial"/>
              <a:buNone/>
            </a:pPr>
            <a:r>
              <a:rPr lang="en"/>
              <a:t>It also works well on smaller datasets - this algorithm has a longer computational time and doesn't work well for larger datasets</a:t>
            </a:r>
            <a:endParaRPr/>
          </a:p>
          <a:p>
            <a:pPr indent="0" lvl="0" marL="0" rtl="0" algn="l">
              <a:lnSpc>
                <a:spcPct val="115000"/>
              </a:lnSpc>
              <a:spcBef>
                <a:spcPts val="1600"/>
              </a:spcBef>
              <a:spcAft>
                <a:spcPts val="0"/>
              </a:spcAft>
              <a:buClr>
                <a:srgbClr val="000000"/>
              </a:buClr>
              <a:buSzPts val="1100"/>
              <a:buFont typeface="Arial"/>
              <a:buNone/>
            </a:pPr>
            <a:r>
              <a:rPr lang="en"/>
              <a:t>Hierarchical clustering works well for instances where we are working with frequencies.</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Hierarchical Clustering vs. k-means</a:t>
            </a:r>
            <a:endParaRPr/>
          </a:p>
        </p:txBody>
      </p:sp>
      <p:sp>
        <p:nvSpPr>
          <p:cNvPr id="286" name="Google Shape;286;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Both are unsupervised learning algorithms to divide data into groups. </a:t>
            </a:r>
            <a:endParaRPr/>
          </a:p>
          <a:p>
            <a:pPr indent="0" lvl="0" marL="0" rtl="0" algn="l">
              <a:lnSpc>
                <a:spcPct val="115000"/>
              </a:lnSpc>
              <a:spcBef>
                <a:spcPts val="1600"/>
              </a:spcBef>
              <a:spcAft>
                <a:spcPts val="0"/>
              </a:spcAft>
              <a:buSzPts val="1800"/>
              <a:buNone/>
            </a:pPr>
            <a:r>
              <a:rPr lang="en"/>
              <a:t>In k-Means you decide what k is, and the algorithm finds the clusters by moving the centroids until none of the points change class. </a:t>
            </a:r>
            <a:endParaRPr/>
          </a:p>
          <a:p>
            <a:pPr indent="0" lvl="0" marL="0" rtl="0" algn="l">
              <a:lnSpc>
                <a:spcPct val="115000"/>
              </a:lnSpc>
              <a:spcBef>
                <a:spcPts val="1600"/>
              </a:spcBef>
              <a:spcAft>
                <a:spcPts val="0"/>
              </a:spcAft>
              <a:buClr>
                <a:srgbClr val="000000"/>
              </a:buClr>
              <a:buSzPts val="1100"/>
              <a:buFont typeface="Arial"/>
              <a:buNone/>
            </a:pPr>
            <a:r>
              <a:rPr lang="en"/>
              <a:t>In hierarchical clustering, the algorithm builds classification trees using the data that merge groups of similar data points. You don’t have to define “k.”</a:t>
            </a:r>
            <a:endParaRPr/>
          </a:p>
          <a:p>
            <a:pPr indent="0" lvl="0" marL="0" rtl="0" algn="l">
              <a:lnSpc>
                <a:spcPct val="115000"/>
              </a:lnSpc>
              <a:spcBef>
                <a:spcPts val="1600"/>
              </a:spcBef>
              <a:spcAft>
                <a:spcPts val="0"/>
              </a:spcAft>
              <a:buClr>
                <a:srgbClr val="000000"/>
              </a:buClr>
              <a:buSzPts val="1100"/>
              <a:buFont typeface="Arial"/>
              <a:buNone/>
            </a:pPr>
            <a:r>
              <a:rPr lang="en"/>
              <a:t>In k-Means, the boundaries between the various clusters are distinct and independent , whereas in hierarchical clustering there are shared similarities between those groups represented by the classification tree.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Hierarchical Clustering Works</a:t>
            </a:r>
            <a:endParaRPr/>
          </a:p>
        </p:txBody>
      </p:sp>
      <p:sp>
        <p:nvSpPr>
          <p:cNvPr id="292" name="Google Shape;292;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There are two forms of hierarchical clustering; agglomerative hierarchical clustering and divisive hierarchical clustering.</a:t>
            </a:r>
            <a:endParaRPr/>
          </a:p>
          <a:p>
            <a:pPr indent="0" lvl="0" marL="457200" rtl="0" algn="l">
              <a:lnSpc>
                <a:spcPct val="115000"/>
              </a:lnSpc>
              <a:spcBef>
                <a:spcPts val="1600"/>
              </a:spcBef>
              <a:spcAft>
                <a:spcPts val="0"/>
              </a:spcAft>
              <a:buClr>
                <a:srgbClr val="000000"/>
              </a:buClr>
              <a:buSzPts val="1100"/>
              <a:buFont typeface="Arial"/>
              <a:buNone/>
            </a:pPr>
            <a:r>
              <a:rPr lang="en">
                <a:solidFill>
                  <a:srgbClr val="00FFFF"/>
                </a:solidFill>
              </a:rPr>
              <a:t>Agglomerative</a:t>
            </a:r>
            <a:r>
              <a:rPr lang="en"/>
              <a:t> goes from the bottom-up, starting with single data points and merging them into groups.</a:t>
            </a:r>
            <a:endParaRPr/>
          </a:p>
          <a:p>
            <a:pPr indent="0" lvl="0" marL="457200" rtl="0" algn="l">
              <a:lnSpc>
                <a:spcPct val="115000"/>
              </a:lnSpc>
              <a:spcBef>
                <a:spcPts val="1600"/>
              </a:spcBef>
              <a:spcAft>
                <a:spcPts val="0"/>
              </a:spcAft>
              <a:buClr>
                <a:srgbClr val="000000"/>
              </a:buClr>
              <a:buSzPts val="1100"/>
              <a:buFont typeface="Arial"/>
              <a:buNone/>
            </a:pPr>
            <a:r>
              <a:rPr lang="en">
                <a:solidFill>
                  <a:srgbClr val="00FFFF"/>
                </a:solidFill>
              </a:rPr>
              <a:t>Divisive</a:t>
            </a:r>
            <a:r>
              <a:rPr lang="en"/>
              <a:t> goes from the top down, starting with all the data points and dividing them.</a:t>
            </a:r>
            <a:endParaRPr/>
          </a:p>
          <a:p>
            <a:pPr indent="0" lvl="0" marL="0" rtl="0" algn="l">
              <a:lnSpc>
                <a:spcPct val="115000"/>
              </a:lnSpc>
              <a:spcBef>
                <a:spcPts val="1600"/>
              </a:spcBef>
              <a:spcAft>
                <a:spcPts val="1600"/>
              </a:spcAft>
              <a:buSzPts val="1800"/>
              <a:buNone/>
            </a:pPr>
            <a:r>
              <a:rPr lang="en"/>
              <a:t>Whether starting from the top or bottom, at each step the algorithm makes the best choice it can to join or split the data based on the current sample.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98" name="Google Shape;298;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9" name="Google Shape;299;p49"/>
          <p:cNvPicPr preferRelativeResize="0"/>
          <p:nvPr/>
        </p:nvPicPr>
        <p:blipFill rotWithShape="1">
          <a:blip r:embed="rId3">
            <a:alphaModFix/>
          </a:blip>
          <a:srcRect b="0" l="0" r="0" t="0"/>
          <a:stretch/>
        </p:blipFill>
        <p:spPr>
          <a:xfrm>
            <a:off x="152400" y="485250"/>
            <a:ext cx="8907576" cy="42867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Algglomerative Clustering</a:t>
            </a:r>
            <a:endParaRPr/>
          </a:p>
        </p:txBody>
      </p:sp>
      <p:sp>
        <p:nvSpPr>
          <p:cNvPr id="305" name="Google Shape;305;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solidFill>
                  <a:srgbClr val="00FFFF"/>
                </a:solidFill>
              </a:rPr>
              <a:t>Single linkage: </a:t>
            </a:r>
            <a:r>
              <a:rPr lang="en" sz="1400"/>
              <a:t>compute the distances between the most similar members for each pair of clusters and merge the two clusters with the smallest distance</a:t>
            </a:r>
            <a:endParaRPr sz="1400"/>
          </a:p>
          <a:p>
            <a:pPr indent="0" lvl="0" marL="0" rtl="0" algn="l">
              <a:lnSpc>
                <a:spcPct val="115000"/>
              </a:lnSpc>
              <a:spcBef>
                <a:spcPts val="1600"/>
              </a:spcBef>
              <a:spcAft>
                <a:spcPts val="0"/>
              </a:spcAft>
              <a:buSzPts val="1800"/>
              <a:buNone/>
            </a:pPr>
            <a:r>
              <a:rPr lang="en" sz="1400">
                <a:solidFill>
                  <a:srgbClr val="00FFFF"/>
                </a:solidFill>
              </a:rPr>
              <a:t>Complete linkage:</a:t>
            </a:r>
            <a:r>
              <a:rPr lang="en" sz="1400"/>
              <a:t> same but compare most dissimilar members. </a:t>
            </a:r>
            <a:endParaRPr sz="1400"/>
          </a:p>
          <a:p>
            <a:pPr indent="0" lvl="0" marL="0" rtl="0" algn="l">
              <a:lnSpc>
                <a:spcPct val="115000"/>
              </a:lnSpc>
              <a:spcBef>
                <a:spcPts val="1600"/>
              </a:spcBef>
              <a:spcAft>
                <a:spcPts val="1600"/>
              </a:spcAft>
              <a:buSzPts val="1800"/>
              <a:buNone/>
            </a:pPr>
            <a:r>
              <a:rPr lang="en" sz="1400">
                <a:solidFill>
                  <a:srgbClr val="00FFFF"/>
                </a:solidFill>
              </a:rPr>
              <a:t>Ward:</a:t>
            </a:r>
            <a:r>
              <a:rPr lang="en" sz="1400"/>
              <a:t> least increase in total variance of centroids of cluster  (this is usually the one we pick)</a:t>
            </a:r>
            <a:endParaRPr sz="1400"/>
          </a:p>
        </p:txBody>
      </p:sp>
      <p:pic>
        <p:nvPicPr>
          <p:cNvPr id="306" name="Google Shape;306;p50"/>
          <p:cNvPicPr preferRelativeResize="0"/>
          <p:nvPr/>
        </p:nvPicPr>
        <p:blipFill rotWithShape="1">
          <a:blip r:embed="rId3">
            <a:alphaModFix/>
          </a:blip>
          <a:srcRect b="0" l="0" r="0" t="0"/>
          <a:stretch/>
        </p:blipFill>
        <p:spPr>
          <a:xfrm>
            <a:off x="421100" y="2724150"/>
            <a:ext cx="8001000" cy="2381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12" name="Google Shape;312;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13" name="Google Shape;313;p51"/>
          <p:cNvPicPr preferRelativeResize="0"/>
          <p:nvPr/>
        </p:nvPicPr>
        <p:blipFill rotWithShape="1">
          <a:blip r:embed="rId3">
            <a:alphaModFix/>
          </a:blip>
          <a:srcRect b="0" l="0" r="0" t="0"/>
          <a:stretch/>
        </p:blipFill>
        <p:spPr>
          <a:xfrm>
            <a:off x="186856" y="1076275"/>
            <a:ext cx="8728545" cy="3620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Types of Unsupervised Learning</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a:t>
            </a:r>
            <a:endParaRPr/>
          </a:p>
          <a:p>
            <a:pPr indent="-342900" lvl="0" marL="457200" rtl="0" algn="l">
              <a:spcBef>
                <a:spcPts val="0"/>
              </a:spcBef>
              <a:spcAft>
                <a:spcPts val="0"/>
              </a:spcAft>
              <a:buSzPts val="1800"/>
              <a:buChar char="●"/>
            </a:pPr>
            <a:r>
              <a:rPr lang="en"/>
              <a:t>Processes that extract or compose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Clustering</a:t>
            </a:r>
            <a:endParaRPr/>
          </a:p>
          <a:p>
            <a:pPr indent="-342900" lvl="0" marL="457200" rtl="0" algn="l">
              <a:spcBef>
                <a:spcPts val="0"/>
              </a:spcBef>
              <a:spcAft>
                <a:spcPts val="0"/>
              </a:spcAft>
              <a:buSzPts val="1800"/>
              <a:buChar char="●"/>
            </a:pPr>
            <a:r>
              <a:rPr lang="en"/>
              <a:t>Find groups in data</a:t>
            </a:r>
            <a:endParaRPr/>
          </a:p>
          <a:p>
            <a:pPr indent="-342900" lvl="0" marL="457200" rtl="0" algn="l">
              <a:spcBef>
                <a:spcPts val="0"/>
              </a:spcBef>
              <a:spcAft>
                <a:spcPts val="0"/>
              </a:spcAft>
              <a:buSzPts val="1800"/>
              <a:buChar char="●"/>
            </a:pPr>
            <a:r>
              <a:rPr lang="en"/>
              <a:t>Assign data points to groups</a:t>
            </a:r>
            <a:endParaRPr/>
          </a:p>
        </p:txBody>
      </p:sp>
      <p:pic>
        <p:nvPicPr>
          <p:cNvPr id="76" name="Google Shape;76;p16"/>
          <p:cNvPicPr preferRelativeResize="0"/>
          <p:nvPr/>
        </p:nvPicPr>
        <p:blipFill>
          <a:blip r:embed="rId3">
            <a:alphaModFix/>
          </a:blip>
          <a:stretch>
            <a:fillRect/>
          </a:stretch>
        </p:blipFill>
        <p:spPr>
          <a:xfrm>
            <a:off x="4011699" y="1902875"/>
            <a:ext cx="3907976" cy="3106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DBSCAN</a:t>
            </a:r>
            <a:endParaRPr/>
          </a:p>
        </p:txBody>
      </p:sp>
      <p:sp>
        <p:nvSpPr>
          <p:cNvPr id="319" name="Google Shape;319;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Density-Based Spatial Clustering of Applications with Noise</a:t>
            </a:r>
            <a:endParaRPr/>
          </a:p>
          <a:p>
            <a:pPr indent="0" lvl="0" marL="0" rtl="0" algn="l">
              <a:lnSpc>
                <a:spcPct val="115000"/>
              </a:lnSpc>
              <a:spcBef>
                <a:spcPts val="1600"/>
              </a:spcBef>
              <a:spcAft>
                <a:spcPts val="0"/>
              </a:spcAft>
              <a:buSzPts val="1800"/>
              <a:buNone/>
            </a:pPr>
            <a:r>
              <a:rPr lang="en"/>
              <a:t>Clusters of high density are separated by clusters of low density</a:t>
            </a:r>
            <a:endParaRPr/>
          </a:p>
          <a:p>
            <a:pPr indent="0" lvl="0" marL="0" rtl="0" algn="l">
              <a:lnSpc>
                <a:spcPct val="115000"/>
              </a:lnSpc>
              <a:spcBef>
                <a:spcPts val="1600"/>
              </a:spcBef>
              <a:spcAft>
                <a:spcPts val="0"/>
              </a:spcAft>
              <a:buSzPts val="1800"/>
              <a:buNone/>
            </a:pPr>
            <a:r>
              <a:rPr lang="en"/>
              <a:t>The number of points that lie in a radius ε. You choose ε as well as the minimum number of points it takes to make a cluster. </a:t>
            </a:r>
            <a:endParaRPr/>
          </a:p>
          <a:p>
            <a:pPr indent="0" lvl="0" marL="0" rtl="0" algn="l">
              <a:lnSpc>
                <a:spcPct val="115000"/>
              </a:lnSpc>
              <a:spcBef>
                <a:spcPts val="1600"/>
              </a:spcBef>
              <a:spcAft>
                <a:spcPts val="0"/>
              </a:spcAft>
              <a:buSzPts val="1800"/>
              <a:buNone/>
            </a:pPr>
            <a:r>
              <a:rPr lang="en"/>
              <a:t>RULES OF THUMB: choosing the minimum points - you should always aim to have the minimum number of points be greater or equal to the amount of dimensions in your data, plus one. This typically will give the algorithm a good estimation of how to evaluate the clusters. Calculating epsilon is a bit trickier and uses a method called the k-distance, which can help visualize the best epsilon.</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DBSCAN Algorithm</a:t>
            </a:r>
            <a:endParaRPr/>
          </a:p>
        </p:txBody>
      </p:sp>
      <p:sp>
        <p:nvSpPr>
          <p:cNvPr id="325" name="Google Shape;325;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1. Choose an “epsilon” and “min_samples”</a:t>
            </a:r>
            <a:endParaRPr/>
          </a:p>
          <a:p>
            <a:pPr indent="0" lvl="0" marL="0" rtl="0" algn="l">
              <a:lnSpc>
                <a:spcPct val="115000"/>
              </a:lnSpc>
              <a:spcBef>
                <a:spcPts val="1600"/>
              </a:spcBef>
              <a:spcAft>
                <a:spcPts val="0"/>
              </a:spcAft>
              <a:buClr>
                <a:srgbClr val="000000"/>
              </a:buClr>
              <a:buSzPts val="1100"/>
              <a:buFont typeface="Arial"/>
              <a:buNone/>
            </a:pPr>
            <a:r>
              <a:rPr lang="en"/>
              <a:t>2. Pick an arbitrary point, and check if there are at least “min_samples” points within distance “epsilon”</a:t>
            </a:r>
            <a:endParaRPr/>
          </a:p>
          <a:p>
            <a:pPr indent="457200" lvl="0" marL="0" rtl="0" algn="l">
              <a:lnSpc>
                <a:spcPct val="115000"/>
              </a:lnSpc>
              <a:spcBef>
                <a:spcPts val="1600"/>
              </a:spcBef>
              <a:spcAft>
                <a:spcPts val="0"/>
              </a:spcAft>
              <a:buClr>
                <a:srgbClr val="000000"/>
              </a:buClr>
              <a:buSzPts val="1100"/>
              <a:buFont typeface="Arial"/>
              <a:buNone/>
            </a:pPr>
            <a:r>
              <a:rPr lang="en"/>
              <a:t>If yes, add those points to the cluster and check each of the new points</a:t>
            </a:r>
            <a:endParaRPr/>
          </a:p>
          <a:p>
            <a:pPr indent="457200" lvl="0" marL="0" rtl="0" algn="l">
              <a:lnSpc>
                <a:spcPct val="115000"/>
              </a:lnSpc>
              <a:spcBef>
                <a:spcPts val="1600"/>
              </a:spcBef>
              <a:spcAft>
                <a:spcPts val="0"/>
              </a:spcAft>
              <a:buClr>
                <a:srgbClr val="000000"/>
              </a:buClr>
              <a:buSzPts val="1100"/>
              <a:buFont typeface="Arial"/>
              <a:buNone/>
            </a:pPr>
            <a:r>
              <a:rPr lang="en"/>
              <a:t>If no, choose another arbitrary point to start a new cluster</a:t>
            </a:r>
            <a:endParaRPr/>
          </a:p>
          <a:p>
            <a:pPr indent="0" lvl="0" marL="0" rtl="0" algn="l">
              <a:lnSpc>
                <a:spcPct val="115000"/>
              </a:lnSpc>
              <a:spcBef>
                <a:spcPts val="1600"/>
              </a:spcBef>
              <a:spcAft>
                <a:spcPts val="0"/>
              </a:spcAft>
              <a:buClr>
                <a:srgbClr val="000000"/>
              </a:buClr>
              <a:buSzPts val="1100"/>
              <a:buFont typeface="Arial"/>
              <a:buNone/>
            </a:pPr>
            <a:r>
              <a:rPr lang="en"/>
              <a:t>3. Stop once all points have been checked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31" name="Google Shape;331;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32" name="Google Shape;332;p54"/>
          <p:cNvPicPr preferRelativeResize="0"/>
          <p:nvPr/>
        </p:nvPicPr>
        <p:blipFill rotWithShape="1">
          <a:blip r:embed="rId3">
            <a:alphaModFix/>
          </a:blip>
          <a:srcRect b="0" l="0" r="0" t="0"/>
          <a:stretch/>
        </p:blipFill>
        <p:spPr>
          <a:xfrm>
            <a:off x="107575" y="335150"/>
            <a:ext cx="8825200" cy="4434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Pros and Cons of DBSCAN</a:t>
            </a:r>
            <a:endParaRPr/>
          </a:p>
        </p:txBody>
      </p:sp>
      <p:sp>
        <p:nvSpPr>
          <p:cNvPr id="338" name="Google Shape;338;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PRO: Doesn’t assume clusters have spherical shape and can handle noise</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PRO: eps implicitly controls number of clusters</a:t>
            </a:r>
            <a:endParaRPr/>
          </a:p>
          <a:p>
            <a:pPr indent="0" lvl="0" marL="0" rtl="0" algn="l">
              <a:lnSpc>
                <a:spcPct val="115000"/>
              </a:lnSpc>
              <a:spcBef>
                <a:spcPts val="1600"/>
              </a:spcBef>
              <a:spcAft>
                <a:spcPts val="0"/>
              </a:spcAft>
              <a:buSzPts val="1800"/>
              <a:buNone/>
            </a:pPr>
            <a:r>
              <a:rPr lang="en"/>
              <a:t>CON: Increasing number of features brings on curse of dimensionality</a:t>
            </a:r>
            <a:endParaRPr/>
          </a:p>
          <a:p>
            <a:pPr indent="0" lvl="0" marL="0" rtl="0" algn="l">
              <a:lnSpc>
                <a:spcPct val="115000"/>
              </a:lnSpc>
              <a:spcBef>
                <a:spcPts val="1600"/>
              </a:spcBef>
              <a:spcAft>
                <a:spcPts val="0"/>
              </a:spcAft>
              <a:buSzPts val="1800"/>
              <a:buNone/>
            </a:pPr>
            <a:r>
              <a:rPr lang="en"/>
              <a:t>CON: Have to optimize two hyperparameters (can be difficult if density differences are large)</a:t>
            </a:r>
            <a:endParaRPr/>
          </a:p>
          <a:p>
            <a:pPr indent="0" lvl="0" marL="0" rtl="0" algn="l">
              <a:lnSpc>
                <a:spcPct val="115000"/>
              </a:lnSpc>
              <a:spcBef>
                <a:spcPts val="1600"/>
              </a:spcBef>
              <a:spcAft>
                <a:spcPts val="0"/>
              </a:spcAft>
              <a:buSzPts val="1800"/>
              <a:buNone/>
            </a:pPr>
            <a:r>
              <a:rPr lang="en"/>
              <a:t>CON: If you don’t set the parameters well, everything gets labeled as noise (-1)</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DBSCAN vs. k-means</a:t>
            </a:r>
            <a:endParaRPr/>
          </a:p>
        </p:txBody>
      </p:sp>
      <p:sp>
        <p:nvSpPr>
          <p:cNvPr id="344" name="Google Shape;344;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k-means is a "general" clustering approach, DBSCAN performs especially well with unevenly distributed, non-linear clusters.</a:t>
            </a:r>
            <a:endParaRPr/>
          </a:p>
          <a:p>
            <a:pPr indent="0" lvl="0" marL="0" rtl="0" algn="l">
              <a:lnSpc>
                <a:spcPct val="115000"/>
              </a:lnSpc>
              <a:spcBef>
                <a:spcPts val="1600"/>
              </a:spcBef>
              <a:spcAft>
                <a:spcPts val="0"/>
              </a:spcAft>
              <a:buClr>
                <a:srgbClr val="000000"/>
              </a:buClr>
              <a:buSzPts val="1100"/>
              <a:buFont typeface="Arial"/>
              <a:buNone/>
            </a:pPr>
            <a:r>
              <a:rPr lang="en"/>
              <a:t>DBSCAN is density based, which means that it determines clusters based on the number of points in a certain area</a:t>
            </a:r>
            <a:endParaRPr/>
          </a:p>
          <a:p>
            <a:pPr indent="0" lvl="0" marL="0" rtl="0" algn="l">
              <a:lnSpc>
                <a:spcPct val="115000"/>
              </a:lnSpc>
              <a:spcBef>
                <a:spcPts val="1600"/>
              </a:spcBef>
              <a:spcAft>
                <a:spcPts val="0"/>
              </a:spcAft>
              <a:buClr>
                <a:srgbClr val="000000"/>
              </a:buClr>
              <a:buSzPts val="1100"/>
              <a:buFont typeface="Arial"/>
              <a:buNone/>
            </a:pPr>
            <a:r>
              <a:rPr lang="en"/>
              <a:t>By choosing too few points for DBSCAN, i.e. less than two, we'll effectively get a straight line if we connect the points, just like linkage clustering.</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DBSCAN vs. hierarchical clustering</a:t>
            </a:r>
            <a:endParaRPr/>
          </a:p>
        </p:txBody>
      </p:sp>
      <p:sp>
        <p:nvSpPr>
          <p:cNvPr id="350" name="Google Shape;350;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DBSCAN can be useful to us when we have a lot of dense data. IADVANTAGES – </a:t>
            </a:r>
            <a:endParaRPr/>
          </a:p>
          <a:p>
            <a:pPr indent="0" lvl="0" marL="0" rtl="0" algn="l">
              <a:lnSpc>
                <a:spcPct val="115000"/>
              </a:lnSpc>
              <a:spcBef>
                <a:spcPts val="1600"/>
              </a:spcBef>
              <a:spcAft>
                <a:spcPts val="0"/>
              </a:spcAft>
              <a:buClr>
                <a:srgbClr val="000000"/>
              </a:buClr>
              <a:buSzPts val="1100"/>
              <a:buFont typeface="Arial"/>
              <a:buNone/>
            </a:pPr>
            <a:r>
              <a:rPr lang="en"/>
              <a:t>Clusters can be any size or shape</a:t>
            </a:r>
            <a:endParaRPr/>
          </a:p>
          <a:p>
            <a:pPr indent="0" lvl="0" marL="0" rtl="0" algn="l">
              <a:lnSpc>
                <a:spcPct val="115000"/>
              </a:lnSpc>
              <a:spcBef>
                <a:spcPts val="1600"/>
              </a:spcBef>
              <a:spcAft>
                <a:spcPts val="0"/>
              </a:spcAft>
              <a:buClr>
                <a:srgbClr val="000000"/>
              </a:buClr>
              <a:buSzPts val="1100"/>
              <a:buFont typeface="Arial"/>
              <a:buNone/>
            </a:pPr>
            <a:r>
              <a:rPr lang="en"/>
              <a:t>No need to choose number of clusters</a:t>
            </a:r>
            <a:endParaRPr/>
          </a:p>
          <a:p>
            <a:pPr indent="0" lvl="0" marL="0" rtl="0" algn="l">
              <a:lnSpc>
                <a:spcPct val="115000"/>
              </a:lnSpc>
              <a:spcBef>
                <a:spcPts val="1600"/>
              </a:spcBef>
              <a:spcAft>
                <a:spcPts val="0"/>
              </a:spcAft>
              <a:buClr>
                <a:srgbClr val="000000"/>
              </a:buClr>
              <a:buSzPts val="1100"/>
              <a:buFont typeface="Arial"/>
              <a:buNone/>
            </a:pPr>
            <a:r>
              <a:rPr lang="en"/>
              <a:t>BUT</a:t>
            </a:r>
            <a:endParaRPr/>
          </a:p>
          <a:p>
            <a:pPr indent="457200" lvl="0" marL="0" rtl="0" algn="l">
              <a:lnSpc>
                <a:spcPct val="115000"/>
              </a:lnSpc>
              <a:spcBef>
                <a:spcPts val="1600"/>
              </a:spcBef>
              <a:spcAft>
                <a:spcPts val="0"/>
              </a:spcAft>
              <a:buClr>
                <a:srgbClr val="000000"/>
              </a:buClr>
              <a:buSzPts val="1100"/>
              <a:buFont typeface="Arial"/>
              <a:buNone/>
            </a:pPr>
            <a:r>
              <a:rPr lang="en"/>
              <a:t>More parameters to tune</a:t>
            </a:r>
            <a:endParaRPr/>
          </a:p>
          <a:p>
            <a:pPr indent="457200" lvl="0" marL="0" rtl="0" algn="l">
              <a:lnSpc>
                <a:spcPct val="115000"/>
              </a:lnSpc>
              <a:spcBef>
                <a:spcPts val="1600"/>
              </a:spcBef>
              <a:spcAft>
                <a:spcPts val="0"/>
              </a:spcAft>
              <a:buClr>
                <a:srgbClr val="000000"/>
              </a:buClr>
              <a:buSzPts val="1100"/>
              <a:buFont typeface="Arial"/>
              <a:buNone/>
            </a:pPr>
            <a:r>
              <a:rPr lang="en"/>
              <a:t>Doesn’t work with clusters of varying density</a:t>
            </a:r>
            <a:endParaRPr/>
          </a:p>
          <a:p>
            <a:pPr indent="0" lvl="0" marL="0" rtl="0" algn="l">
              <a:lnSpc>
                <a:spcPct val="115000"/>
              </a:lnSpc>
              <a:spcBef>
                <a:spcPts val="1600"/>
              </a:spcBef>
              <a:spcAft>
                <a:spcPts val="0"/>
              </a:spcAft>
              <a:buClr>
                <a:srgbClr val="000000"/>
              </a:buClr>
              <a:buSzPts val="1100"/>
              <a:buFont typeface="Arial"/>
              <a:buNone/>
            </a:pPr>
            <a:r>
              <a:rPr i="1" lang="en"/>
              <a:t>NOTE: Not every point is assigned to a cluster!</a:t>
            </a:r>
            <a:endParaRPr i="1"/>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Visualizing DBSCAN</a:t>
            </a:r>
            <a:endParaRPr/>
          </a:p>
        </p:txBody>
      </p:sp>
      <p:sp>
        <p:nvSpPr>
          <p:cNvPr id="356" name="Google Shape;356;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u="sng">
                <a:solidFill>
                  <a:schemeClr val="hlink"/>
                </a:solidFill>
                <a:hlinkClick r:id="rId3"/>
              </a:rPr>
              <a:t>https://www.naftaliharris.com/blog/visualizing-dbscan-clustering/</a:t>
            </a:r>
            <a:endParaRPr/>
          </a:p>
        </p:txBody>
      </p:sp>
      <p:pic>
        <p:nvPicPr>
          <p:cNvPr id="357" name="Google Shape;357;p58"/>
          <p:cNvPicPr preferRelativeResize="0"/>
          <p:nvPr/>
        </p:nvPicPr>
        <p:blipFill rotWithShape="1">
          <a:blip r:embed="rId4">
            <a:alphaModFix/>
          </a:blip>
          <a:srcRect b="0" l="0" r="0" t="0"/>
          <a:stretch/>
        </p:blipFill>
        <p:spPr>
          <a:xfrm>
            <a:off x="940775" y="1634300"/>
            <a:ext cx="6091846" cy="34164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Best way to evaluate clusters?</a:t>
            </a:r>
            <a:endParaRPr/>
          </a:p>
        </p:txBody>
      </p:sp>
      <p:sp>
        <p:nvSpPr>
          <p:cNvPr id="363" name="Google Shape;363;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Visually examine them!</a:t>
            </a:r>
            <a:endParaRPr sz="2400"/>
          </a:p>
          <a:p>
            <a:pPr indent="0" lvl="0" marL="0" rtl="0" algn="l">
              <a:lnSpc>
                <a:spcPct val="115000"/>
              </a:lnSpc>
              <a:spcBef>
                <a:spcPts val="1600"/>
              </a:spcBef>
              <a:spcAft>
                <a:spcPts val="1600"/>
              </a:spcAft>
              <a:buSzPts val="1800"/>
              <a:buNone/>
            </a:pPr>
            <a:r>
              <a:rPr lang="en" sz="2400"/>
              <a:t>(If you can)</a:t>
            </a:r>
            <a:endParaRPr sz="2400"/>
          </a:p>
        </p:txBody>
      </p:sp>
      <p:pic>
        <p:nvPicPr>
          <p:cNvPr id="364" name="Google Shape;364;p59"/>
          <p:cNvPicPr preferRelativeResize="0"/>
          <p:nvPr/>
        </p:nvPicPr>
        <p:blipFill rotWithShape="1">
          <a:blip r:embed="rId3">
            <a:alphaModFix/>
          </a:blip>
          <a:srcRect b="0" l="0" r="0" t="0"/>
          <a:stretch/>
        </p:blipFill>
        <p:spPr>
          <a:xfrm>
            <a:off x="2576363" y="1679688"/>
            <a:ext cx="5838825" cy="3438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Clusters</a:t>
            </a:r>
            <a:endParaRPr/>
          </a:p>
        </p:txBody>
      </p:sp>
      <p:sp>
        <p:nvSpPr>
          <p:cNvPr id="370" name="Google Shape;370;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automatic than supervised learning because we don’t have ground truth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clusterings may be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Task-based evaluation → </a:t>
            </a:r>
            <a:r>
              <a:rPr lang="en"/>
              <a:t>performance</a:t>
            </a:r>
            <a:r>
              <a:rPr lang="en"/>
              <a:t> of tasks that has an objective basis for comparison (e.g. gene families)</a:t>
            </a:r>
            <a:endParaRPr/>
          </a:p>
          <a:p>
            <a:pPr indent="457200" lvl="0" marL="0" rtl="0" algn="l">
              <a:spcBef>
                <a:spcPts val="0"/>
              </a:spcBef>
              <a:spcAft>
                <a:spcPts val="0"/>
              </a:spcAft>
              <a:buNone/>
            </a:pPr>
            <a:r>
              <a:rPr lang="en"/>
              <a:t>effectiveness of clustering-based features for a supervised learning </a:t>
            </a:r>
            <a:endParaRPr/>
          </a:p>
          <a:p>
            <a:pPr indent="457200" lvl="0" marL="0" rtl="0" algn="l">
              <a:spcBef>
                <a:spcPts val="0"/>
              </a:spcBef>
              <a:spcAft>
                <a:spcPts val="0"/>
              </a:spcAft>
              <a:buNone/>
            </a:pPr>
            <a:r>
              <a:rPr lang="en"/>
              <a:t>tasks--overall accuracy gain from adding a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evaluation metrics exist, but they can be unreliable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we interpret the meanings of label clusters? Need human expertise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Metrics</a:t>
            </a:r>
            <a:endParaRPr/>
          </a:p>
        </p:txBody>
      </p:sp>
      <p:sp>
        <p:nvSpPr>
          <p:cNvPr id="376" name="Google Shape;376;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FFFF"/>
                </a:solidFill>
              </a:rPr>
              <a:t>Inertia </a:t>
            </a:r>
            <a:r>
              <a:rPr lang="en"/>
              <a:t>-- sum of squared errors for each cluster</a:t>
            </a:r>
            <a:endParaRPr/>
          </a:p>
          <a:p>
            <a:pPr indent="457200" lvl="0" marL="0" rtl="0" algn="l">
              <a:lnSpc>
                <a:spcPct val="115000"/>
              </a:lnSpc>
              <a:spcBef>
                <a:spcPts val="1600"/>
              </a:spcBef>
              <a:spcAft>
                <a:spcPts val="0"/>
              </a:spcAft>
              <a:buSzPts val="1800"/>
              <a:buNone/>
            </a:pPr>
            <a:r>
              <a:rPr lang="en"/>
              <a:t>Low inertia = dense cluster</a:t>
            </a:r>
            <a:endParaRPr/>
          </a:p>
          <a:p>
            <a:pPr indent="457200" lvl="0" marL="0" rtl="0" algn="l">
              <a:lnSpc>
                <a:spcPct val="115000"/>
              </a:lnSpc>
              <a:spcBef>
                <a:spcPts val="1600"/>
              </a:spcBef>
              <a:spcAft>
                <a:spcPts val="0"/>
              </a:spcAft>
              <a:buClr>
                <a:srgbClr val="000000"/>
              </a:buClr>
              <a:buSzPts val="1100"/>
              <a:buFont typeface="Arial"/>
              <a:buNone/>
            </a:pPr>
            <a:r>
              <a:rPr lang="en"/>
              <a:t>Internal coherence</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Silhouette Coefficient</a:t>
            </a:r>
            <a:r>
              <a:rPr lang="en"/>
              <a:t> -- measure of how far apart clusters are</a:t>
            </a:r>
            <a:endParaRPr/>
          </a:p>
          <a:p>
            <a:pPr indent="457200" lvl="0" marL="0" rtl="0" algn="l">
              <a:lnSpc>
                <a:spcPct val="115000"/>
              </a:lnSpc>
              <a:spcBef>
                <a:spcPts val="1600"/>
              </a:spcBef>
              <a:spcAft>
                <a:spcPts val="0"/>
              </a:spcAft>
              <a:buSzPts val="1800"/>
              <a:buNone/>
            </a:pPr>
            <a:r>
              <a:rPr lang="en"/>
              <a:t>High Silhouette Score = clusters are well separated</a:t>
            </a:r>
            <a:endParaRPr/>
          </a:p>
          <a:p>
            <a:pPr indent="457200" lvl="0" marL="0" rtl="0" algn="l">
              <a:lnSpc>
                <a:spcPct val="115000"/>
              </a:lnSpc>
              <a:spcBef>
                <a:spcPts val="1600"/>
              </a:spcBef>
              <a:spcAft>
                <a:spcPts val="0"/>
              </a:spcAft>
              <a:buClr>
                <a:srgbClr val="000000"/>
              </a:buClr>
              <a:buSzPts val="1100"/>
              <a:buFont typeface="Arial"/>
              <a:buNone/>
            </a:pPr>
            <a:r>
              <a:rPr lang="en"/>
              <a:t>External coherence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 Density Estimation Visualization</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a set of measurements scattered throughout an area, want to create a smooth version that gives a general estimate for how likely it would be to observe a particular measurement in some area of space</a:t>
            </a:r>
            <a:endParaRPr/>
          </a:p>
        </p:txBody>
      </p:sp>
      <p:pic>
        <p:nvPicPr>
          <p:cNvPr id="83" name="Google Shape;83;p17"/>
          <p:cNvPicPr preferRelativeResize="0"/>
          <p:nvPr/>
        </p:nvPicPr>
        <p:blipFill>
          <a:blip r:embed="rId3">
            <a:alphaModFix/>
          </a:blip>
          <a:stretch>
            <a:fillRect/>
          </a:stretch>
        </p:blipFill>
        <p:spPr>
          <a:xfrm>
            <a:off x="1512800" y="2316250"/>
            <a:ext cx="5624224" cy="27532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Problems with Inertia</a:t>
            </a:r>
            <a:endParaRPr/>
          </a:p>
        </p:txBody>
      </p:sp>
      <p:sp>
        <p:nvSpPr>
          <p:cNvPr id="382" name="Google Shape;382;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3" name="Google Shape;383;p62"/>
          <p:cNvPicPr preferRelativeResize="0"/>
          <p:nvPr/>
        </p:nvPicPr>
        <p:blipFill rotWithShape="1">
          <a:blip r:embed="rId3">
            <a:alphaModFix/>
          </a:blip>
          <a:srcRect b="0" l="0" r="0" t="0"/>
          <a:stretch/>
        </p:blipFill>
        <p:spPr>
          <a:xfrm>
            <a:off x="2370401" y="918775"/>
            <a:ext cx="4311576" cy="42247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Silhouette Coefficient</a:t>
            </a:r>
            <a:endParaRPr/>
          </a:p>
        </p:txBody>
      </p:sp>
      <p:sp>
        <p:nvSpPr>
          <p:cNvPr id="389" name="Google Shape;389;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Cohesion:</a:t>
            </a:r>
            <a:r>
              <a:rPr lang="en"/>
              <a:t> measures clustering effectiveness within a cluster. </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Separation:</a:t>
            </a:r>
            <a:r>
              <a:rPr lang="en"/>
              <a:t> measures clustering effectiveness between clusters.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pic>
        <p:nvPicPr>
          <p:cNvPr id="390" name="Google Shape;390;p63"/>
          <p:cNvPicPr preferRelativeResize="0"/>
          <p:nvPr/>
        </p:nvPicPr>
        <p:blipFill rotWithShape="1">
          <a:blip r:embed="rId3">
            <a:alphaModFix/>
          </a:blip>
          <a:srcRect b="0" l="0" r="0" t="0"/>
          <a:stretch/>
        </p:blipFill>
        <p:spPr>
          <a:xfrm>
            <a:off x="1042900" y="2363513"/>
            <a:ext cx="6686550" cy="2371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Silhouette Coefficient</a:t>
            </a:r>
            <a:endParaRPr/>
          </a:p>
        </p:txBody>
      </p:sp>
      <p:sp>
        <p:nvSpPr>
          <p:cNvPr id="396" name="Google Shape;396;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The silhouette coefficient combines the cohesion and the separation into a single metric. The silhouette coefficient for a single observation is calculated: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0"/>
              </a:spcAft>
              <a:buClr>
                <a:srgbClr val="000000"/>
              </a:buClr>
              <a:buSzPts val="1100"/>
              <a:buFont typeface="Arial"/>
              <a:buNone/>
            </a:pPr>
            <a:r>
              <a:rPr lang="en" sz="1400"/>
              <a:t>a</a:t>
            </a:r>
            <a:r>
              <a:rPr baseline="-25000" lang="en" sz="1400"/>
              <a:t>i</a:t>
            </a:r>
            <a:r>
              <a:rPr lang="en" sz="1400"/>
              <a:t>= mean intra-cluster distance of the sample to others within the cluster (cohesion)</a:t>
            </a:r>
            <a:endParaRPr sz="1400"/>
          </a:p>
          <a:p>
            <a:pPr indent="0" lvl="0" marL="0" rtl="0" algn="l">
              <a:lnSpc>
                <a:spcPct val="115000"/>
              </a:lnSpc>
              <a:spcBef>
                <a:spcPts val="1600"/>
              </a:spcBef>
              <a:spcAft>
                <a:spcPts val="0"/>
              </a:spcAft>
              <a:buClr>
                <a:srgbClr val="000000"/>
              </a:buClr>
              <a:buSzPts val="1100"/>
              <a:buFont typeface="Arial"/>
              <a:buNone/>
            </a:pPr>
            <a:r>
              <a:rPr lang="en" sz="1400"/>
              <a:t>b</a:t>
            </a:r>
            <a:r>
              <a:rPr baseline="-25000" lang="en" sz="1400"/>
              <a:t>i</a:t>
            </a:r>
            <a:r>
              <a:rPr lang="en" sz="1400"/>
              <a:t> = the mean nearest-cluster distance from the sample to those within the nearest non-assigned cluster (separation)</a:t>
            </a:r>
            <a:endParaRPr sz="1400"/>
          </a:p>
          <a:p>
            <a:pPr indent="0" lvl="0" marL="0" rtl="0" algn="l">
              <a:lnSpc>
                <a:spcPct val="115000"/>
              </a:lnSpc>
              <a:spcBef>
                <a:spcPts val="1600"/>
              </a:spcBef>
              <a:spcAft>
                <a:spcPts val="0"/>
              </a:spcAft>
              <a:buClr>
                <a:srgbClr val="000000"/>
              </a:buClr>
              <a:buSzPts val="1100"/>
              <a:buFont typeface="Arial"/>
              <a:buNone/>
            </a:pPr>
            <a:r>
              <a:rPr lang="en"/>
              <a:t>The coefficient ranges from -1 to 1:</a:t>
            </a:r>
            <a:endParaRPr/>
          </a:p>
          <a:p>
            <a:pPr indent="457200" lvl="0" marL="0" rtl="0" algn="l">
              <a:lnSpc>
                <a:spcPct val="115000"/>
              </a:lnSpc>
              <a:spcBef>
                <a:spcPts val="1600"/>
              </a:spcBef>
              <a:spcAft>
                <a:spcPts val="0"/>
              </a:spcAft>
              <a:buClr>
                <a:srgbClr val="000000"/>
              </a:buClr>
              <a:buSzPts val="1100"/>
              <a:buFont typeface="Arial"/>
              <a:buNone/>
            </a:pPr>
            <a:r>
              <a:rPr lang="en" sz="1400"/>
              <a:t>A score of 1 indicates the maximum cohesion and separation of clusters.</a:t>
            </a:r>
            <a:endParaRPr sz="1400"/>
          </a:p>
          <a:p>
            <a:pPr indent="457200" lvl="0" marL="0" rtl="0" algn="l">
              <a:lnSpc>
                <a:spcPct val="115000"/>
              </a:lnSpc>
              <a:spcBef>
                <a:spcPts val="1600"/>
              </a:spcBef>
              <a:spcAft>
                <a:spcPts val="0"/>
              </a:spcAft>
              <a:buClr>
                <a:srgbClr val="000000"/>
              </a:buClr>
              <a:buSzPts val="1100"/>
              <a:buFont typeface="Arial"/>
              <a:buNone/>
            </a:pPr>
            <a:r>
              <a:rPr lang="en" sz="1400"/>
              <a:t>A score of -1 indicates the minimum cohesion and separation of clusters.</a:t>
            </a:r>
            <a:endParaRPr sz="1400"/>
          </a:p>
          <a:p>
            <a:pPr indent="0" lvl="0" marL="0" rtl="0" algn="l">
              <a:lnSpc>
                <a:spcPct val="115000"/>
              </a:lnSpc>
              <a:spcBef>
                <a:spcPts val="1600"/>
              </a:spcBef>
              <a:spcAft>
                <a:spcPts val="1600"/>
              </a:spcAft>
              <a:buSzPts val="1800"/>
              <a:buNone/>
            </a:pPr>
            <a:r>
              <a:t/>
            </a:r>
            <a:endParaRPr/>
          </a:p>
        </p:txBody>
      </p:sp>
      <p:pic>
        <p:nvPicPr>
          <p:cNvPr id="397" name="Google Shape;397;p64"/>
          <p:cNvPicPr preferRelativeResize="0"/>
          <p:nvPr/>
        </p:nvPicPr>
        <p:blipFill rotWithShape="1">
          <a:blip r:embed="rId3">
            <a:alphaModFix/>
          </a:blip>
          <a:srcRect b="0" l="0" r="0" t="0"/>
          <a:stretch/>
        </p:blipFill>
        <p:spPr>
          <a:xfrm>
            <a:off x="447200" y="1872850"/>
            <a:ext cx="1885950" cy="528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03" name="Google Shape;40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04" name="Google Shape;404;p65"/>
          <p:cNvPicPr preferRelativeResize="0"/>
          <p:nvPr/>
        </p:nvPicPr>
        <p:blipFill rotWithShape="1">
          <a:blip r:embed="rId3">
            <a:alphaModFix/>
          </a:blip>
          <a:srcRect b="0" l="0" r="0" t="0"/>
          <a:stretch/>
        </p:blipFill>
        <p:spPr>
          <a:xfrm>
            <a:off x="1052513" y="147638"/>
            <a:ext cx="7038975" cy="4848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the silhouette coefficient</a:t>
            </a:r>
            <a:endParaRPr/>
          </a:p>
        </p:txBody>
      </p:sp>
      <p:sp>
        <p:nvSpPr>
          <p:cNvPr id="410" name="Google Shape;410;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When you calculate the silhouette score using </a:t>
            </a:r>
            <a:r>
              <a:rPr lang="en">
                <a:latin typeface="Roboto Mono"/>
                <a:ea typeface="Roboto Mono"/>
                <a:cs typeface="Roboto Mono"/>
                <a:sym typeface="Roboto Mono"/>
              </a:rPr>
              <a:t>sklearn</a:t>
            </a:r>
            <a:r>
              <a:rPr lang="en"/>
              <a:t> you get out a single number. This is the average silhouette score for all of the individual observations.</a:t>
            </a:r>
            <a:endParaRPr/>
          </a:p>
          <a:p>
            <a:pPr indent="0" lvl="0" marL="0" rtl="0" algn="l">
              <a:lnSpc>
                <a:spcPct val="115000"/>
              </a:lnSpc>
              <a:spcBef>
                <a:spcPts val="1600"/>
              </a:spcBef>
              <a:spcAft>
                <a:spcPts val="0"/>
              </a:spcAft>
              <a:buClr>
                <a:srgbClr val="000000"/>
              </a:buClr>
              <a:buSzPts val="1100"/>
              <a:buFont typeface="Arial"/>
              <a:buNone/>
            </a:pPr>
            <a:r>
              <a:rPr lang="en"/>
              <a:t>In general, we want separation to be high and cohesion to be low. This corresponds to a value of SC close to +1.</a:t>
            </a:r>
            <a:endParaRPr/>
          </a:p>
          <a:p>
            <a:pPr indent="0" lvl="0" marL="0" rtl="0" algn="l">
              <a:lnSpc>
                <a:spcPct val="115000"/>
              </a:lnSpc>
              <a:spcBef>
                <a:spcPts val="1600"/>
              </a:spcBef>
              <a:spcAft>
                <a:spcPts val="0"/>
              </a:spcAft>
              <a:buClr>
                <a:srgbClr val="000000"/>
              </a:buClr>
              <a:buSzPts val="1100"/>
              <a:buFont typeface="Arial"/>
              <a:buNone/>
            </a:pPr>
            <a:r>
              <a:rPr lang="en"/>
              <a:t>A negative silhouette coefficient means the cluster radius is larger than the space between clusters, and thus clusters overlap. Another way to think about this is that negative values indicate that non-assigned clusters are more similar than the assigned cluster.</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Silhouette plots</a:t>
            </a:r>
            <a:endParaRPr/>
          </a:p>
        </p:txBody>
      </p:sp>
      <p:sp>
        <p:nvSpPr>
          <p:cNvPr id="416" name="Google Shape;416;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Evaluating how the silhouette changes different numbers of K can give you a rough sense of the quality for K clusters in terms in cohesion and separation.</a:t>
            </a:r>
            <a:endParaRPr/>
          </a:p>
          <a:p>
            <a:pPr indent="0" lvl="0" marL="0" rtl="0" algn="l">
              <a:lnSpc>
                <a:spcPct val="115000"/>
              </a:lnSpc>
              <a:spcBef>
                <a:spcPts val="1600"/>
              </a:spcBef>
              <a:spcAft>
                <a:spcPts val="0"/>
              </a:spcAft>
              <a:buSzPts val="1800"/>
              <a:buNone/>
            </a:pPr>
            <a:r>
              <a:rPr lang="en"/>
              <a:t>Remember that we have a silhouette of 0 if cohesion = separation. Ideally, we want separation &gt;&gt; cohesion because we want that sample to be distinct and different to samples in other groups but really similar to samples in its group. </a:t>
            </a:r>
            <a:endParaRPr/>
          </a:p>
          <a:p>
            <a:pPr indent="0" lvl="0" marL="0" rtl="0" algn="l">
              <a:lnSpc>
                <a:spcPct val="115000"/>
              </a:lnSpc>
              <a:spcBef>
                <a:spcPts val="1600"/>
              </a:spcBef>
              <a:spcAft>
                <a:spcPts val="1600"/>
              </a:spcAft>
              <a:buSzPts val="1800"/>
              <a:buNone/>
            </a:pPr>
            <a:r>
              <a:t/>
            </a:r>
            <a:endParaRPr/>
          </a:p>
        </p:txBody>
      </p:sp>
      <p:pic>
        <p:nvPicPr>
          <p:cNvPr id="417" name="Google Shape;417;p67"/>
          <p:cNvPicPr preferRelativeResize="0"/>
          <p:nvPr/>
        </p:nvPicPr>
        <p:blipFill rotWithShape="1">
          <a:blip r:embed="rId3">
            <a:alphaModFix/>
          </a:blip>
          <a:srcRect b="0" l="0" r="0" t="0"/>
          <a:stretch/>
        </p:blipFill>
        <p:spPr>
          <a:xfrm>
            <a:off x="1861325" y="3107050"/>
            <a:ext cx="4749476" cy="1678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Silhouette Plots (K = 2)</a:t>
            </a:r>
            <a:endParaRPr/>
          </a:p>
        </p:txBody>
      </p:sp>
      <p:sp>
        <p:nvSpPr>
          <p:cNvPr id="423" name="Google Shape;423;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24" name="Google Shape;424;p68"/>
          <p:cNvPicPr preferRelativeResize="0"/>
          <p:nvPr/>
        </p:nvPicPr>
        <p:blipFill rotWithShape="1">
          <a:blip r:embed="rId3">
            <a:alphaModFix/>
          </a:blip>
          <a:srcRect b="0" l="0" r="0" t="0"/>
          <a:stretch/>
        </p:blipFill>
        <p:spPr>
          <a:xfrm>
            <a:off x="152400" y="1152475"/>
            <a:ext cx="8613450" cy="3349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Silhouette Plots (K=3)</a:t>
            </a:r>
            <a:endParaRPr/>
          </a:p>
        </p:txBody>
      </p:sp>
      <p:sp>
        <p:nvSpPr>
          <p:cNvPr id="430" name="Google Shape;430;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31" name="Google Shape;431;p69"/>
          <p:cNvPicPr preferRelativeResize="0"/>
          <p:nvPr/>
        </p:nvPicPr>
        <p:blipFill rotWithShape="1">
          <a:blip r:embed="rId3">
            <a:alphaModFix/>
          </a:blip>
          <a:srcRect b="0" l="0" r="0" t="0"/>
          <a:stretch/>
        </p:blipFill>
        <p:spPr>
          <a:xfrm>
            <a:off x="184054" y="1017725"/>
            <a:ext cx="8959946" cy="3484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Silhouette Plots (K=4)</a:t>
            </a:r>
            <a:endParaRPr/>
          </a:p>
        </p:txBody>
      </p:sp>
      <p:sp>
        <p:nvSpPr>
          <p:cNvPr id="437" name="Google Shape;437;p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38" name="Google Shape;438;p70"/>
          <p:cNvPicPr preferRelativeResize="0"/>
          <p:nvPr/>
        </p:nvPicPr>
        <p:blipFill rotWithShape="1">
          <a:blip r:embed="rId3">
            <a:alphaModFix/>
          </a:blip>
          <a:srcRect b="0" l="0" r="0" t="0"/>
          <a:stretch/>
        </p:blipFill>
        <p:spPr>
          <a:xfrm>
            <a:off x="0" y="1098550"/>
            <a:ext cx="9144000" cy="3556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Silhouette Plots (K=5)</a:t>
            </a:r>
            <a:endParaRPr/>
          </a:p>
        </p:txBody>
      </p:sp>
      <p:sp>
        <p:nvSpPr>
          <p:cNvPr id="444" name="Google Shape;444;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45" name="Google Shape;445;p71"/>
          <p:cNvPicPr preferRelativeResize="0"/>
          <p:nvPr/>
        </p:nvPicPr>
        <p:blipFill rotWithShape="1">
          <a:blip r:embed="rId3">
            <a:alphaModFix/>
          </a:blip>
          <a:srcRect b="0" l="0" r="0" t="0"/>
          <a:stretch/>
        </p:blipFill>
        <p:spPr>
          <a:xfrm>
            <a:off x="0" y="1327150"/>
            <a:ext cx="9144000" cy="355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Estimation Example</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8"/>
          <p:cNvPicPr preferRelativeResize="0"/>
          <p:nvPr/>
        </p:nvPicPr>
        <p:blipFill>
          <a:blip r:embed="rId3">
            <a:alphaModFix/>
          </a:blip>
          <a:stretch>
            <a:fillRect/>
          </a:stretch>
        </p:blipFill>
        <p:spPr>
          <a:xfrm>
            <a:off x="715239" y="1239875"/>
            <a:ext cx="7713525" cy="3241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Interpreting Silhouette Plots (K=6)</a:t>
            </a:r>
            <a:endParaRPr/>
          </a:p>
        </p:txBody>
      </p:sp>
      <p:sp>
        <p:nvSpPr>
          <p:cNvPr id="451" name="Google Shape;451;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52" name="Google Shape;452;p72"/>
          <p:cNvPicPr preferRelativeResize="0"/>
          <p:nvPr/>
        </p:nvPicPr>
        <p:blipFill rotWithShape="1">
          <a:blip r:embed="rId3">
            <a:alphaModFix/>
          </a:blip>
          <a:srcRect b="0" l="0" r="0" t="0"/>
          <a:stretch/>
        </p:blipFill>
        <p:spPr>
          <a:xfrm>
            <a:off x="0" y="1250950"/>
            <a:ext cx="9144000" cy="3556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Elbow Method (choosing K) </a:t>
            </a:r>
            <a:endParaRPr/>
          </a:p>
        </p:txBody>
      </p:sp>
      <p:sp>
        <p:nvSpPr>
          <p:cNvPr id="458" name="Google Shape;458;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Plot inertia (aka distortion) vs. the K number of clusters to get an idea of what the optimal number of clusters would be for the dataset. </a:t>
            </a:r>
            <a:endParaRPr/>
          </a:p>
          <a:p>
            <a:pPr indent="0" lvl="0" marL="0" rtl="0" algn="l">
              <a:lnSpc>
                <a:spcPct val="115000"/>
              </a:lnSpc>
              <a:spcBef>
                <a:spcPts val="1600"/>
              </a:spcBef>
              <a:spcAft>
                <a:spcPts val="0"/>
              </a:spcAft>
              <a:buSzPts val="1800"/>
              <a:buNone/>
            </a:pPr>
            <a:r>
              <a:rPr lang="en"/>
              <a:t>Elbow method: look for the K where the inertia has an "elbow": the point where decreases in inertia are considerably more marginal than for previous increases in K.</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464" name="Google Shape;46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465" name="Google Shape;465;p74"/>
          <p:cNvPicPr preferRelativeResize="0"/>
          <p:nvPr/>
        </p:nvPicPr>
        <p:blipFill rotWithShape="1">
          <a:blip r:embed="rId3">
            <a:alphaModFix/>
          </a:blip>
          <a:srcRect b="0" l="0" r="0" t="0"/>
          <a:stretch/>
        </p:blipFill>
        <p:spPr>
          <a:xfrm>
            <a:off x="1609725" y="371475"/>
            <a:ext cx="6229350" cy="470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Density Estimation Example</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450477" y="1206275"/>
            <a:ext cx="8305624" cy="336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Density Estimation</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be used to provide features for classification or regression</a:t>
            </a:r>
            <a:endParaRPr/>
          </a:p>
          <a:p>
            <a:pPr indent="-342900" lvl="0" marL="457200" rtl="0" algn="l">
              <a:spcBef>
                <a:spcPts val="0"/>
              </a:spcBef>
              <a:spcAft>
                <a:spcPts val="0"/>
              </a:spcAft>
              <a:buSzPts val="1800"/>
              <a:buChar char="●"/>
            </a:pPr>
            <a:r>
              <a:rPr lang="en"/>
              <a:t>Calculates a continuous probability density over the feature space, given a set of discrete samples in that feature space</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104" name="Google Shape;104;p20"/>
          <p:cNvPicPr preferRelativeResize="0"/>
          <p:nvPr/>
        </p:nvPicPr>
        <p:blipFill>
          <a:blip r:embed="rId3">
            <a:alphaModFix/>
          </a:blip>
          <a:stretch>
            <a:fillRect/>
          </a:stretch>
        </p:blipFill>
        <p:spPr>
          <a:xfrm>
            <a:off x="1432099" y="2343575"/>
            <a:ext cx="4795850" cy="262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 Dimensionality Reduction</a:t>
            </a:r>
            <a:endParaRPr/>
          </a:p>
        </p:txBody>
      </p:sp>
      <p:sp>
        <p:nvSpPr>
          <p:cNvPr id="110" name="Google Shape;110;p21"/>
          <p:cNvSpPr txBox="1"/>
          <p:nvPr>
            <p:ph idx="1" type="body"/>
          </p:nvPr>
        </p:nvSpPr>
        <p:spPr>
          <a:xfrm>
            <a:off x="311700" y="1152475"/>
            <a:ext cx="4092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Find an approximate version of the dataset with less features</a:t>
            </a:r>
            <a:endParaRPr/>
          </a:p>
          <a:p>
            <a:pPr indent="-342900" lvl="0" marL="457200" rtl="0" algn="l">
              <a:spcBef>
                <a:spcPts val="0"/>
              </a:spcBef>
              <a:spcAft>
                <a:spcPts val="0"/>
              </a:spcAft>
              <a:buSzPts val="1800"/>
              <a:buChar char="●"/>
            </a:pPr>
            <a:r>
              <a:rPr lang="en"/>
              <a:t>Used for exploring or visualizing a dataset to understand groupings or relationships</a:t>
            </a:r>
            <a:endParaRPr/>
          </a:p>
          <a:p>
            <a:pPr indent="-342900" lvl="0" marL="457200" rtl="0" algn="l">
              <a:spcBef>
                <a:spcPts val="0"/>
              </a:spcBef>
              <a:spcAft>
                <a:spcPts val="0"/>
              </a:spcAft>
              <a:buSzPts val="1800"/>
              <a:buChar char="●"/>
            </a:pPr>
            <a:r>
              <a:rPr lang="en"/>
              <a:t>Often visualized as a 2-D scatterplot</a:t>
            </a:r>
            <a:endParaRPr/>
          </a:p>
          <a:p>
            <a:pPr indent="-342900" lvl="0" marL="457200" rtl="0" algn="l">
              <a:spcBef>
                <a:spcPts val="0"/>
              </a:spcBef>
              <a:spcAft>
                <a:spcPts val="0"/>
              </a:spcAft>
              <a:buSzPts val="1800"/>
              <a:buChar char="●"/>
            </a:pPr>
            <a:r>
              <a:rPr lang="en"/>
              <a:t>Also used for compression and finding features for supervised learning</a:t>
            </a:r>
            <a:endParaRPr/>
          </a:p>
        </p:txBody>
      </p:sp>
      <p:pic>
        <p:nvPicPr>
          <p:cNvPr id="111" name="Google Shape;111;p21"/>
          <p:cNvPicPr preferRelativeResize="0"/>
          <p:nvPr/>
        </p:nvPicPr>
        <p:blipFill>
          <a:blip r:embed="rId3">
            <a:alphaModFix/>
          </a:blip>
          <a:stretch>
            <a:fillRect/>
          </a:stretch>
        </p:blipFill>
        <p:spPr>
          <a:xfrm>
            <a:off x="4632523" y="1266413"/>
            <a:ext cx="4291025" cy="3188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